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7" r:id="rId4"/>
    <p:sldId id="278" r:id="rId5"/>
    <p:sldId id="296" r:id="rId6"/>
    <p:sldId id="281" r:id="rId7"/>
    <p:sldId id="283" r:id="rId8"/>
    <p:sldId id="289" r:id="rId9"/>
    <p:sldId id="284" r:id="rId10"/>
    <p:sldId id="285" r:id="rId11"/>
    <p:sldId id="286" r:id="rId12"/>
    <p:sldId id="287" r:id="rId13"/>
    <p:sldId id="268" r:id="rId14"/>
    <p:sldId id="301" r:id="rId15"/>
    <p:sldId id="261" r:id="rId16"/>
    <p:sldId id="292" r:id="rId17"/>
    <p:sldId id="269" r:id="rId18"/>
    <p:sldId id="291" r:id="rId19"/>
    <p:sldId id="297" r:id="rId20"/>
    <p:sldId id="298" r:id="rId21"/>
    <p:sldId id="299" r:id="rId22"/>
    <p:sldId id="300" r:id="rId23"/>
    <p:sldId id="303" r:id="rId24"/>
    <p:sldId id="305" r:id="rId25"/>
    <p:sldId id="304" r:id="rId26"/>
    <p:sldId id="306" r:id="rId27"/>
    <p:sldId id="307" r:id="rId28"/>
    <p:sldId id="309" r:id="rId29"/>
    <p:sldId id="308" r:id="rId30"/>
    <p:sldId id="271" r:id="rId31"/>
    <p:sldId id="273" r:id="rId32"/>
    <p:sldId id="260" r:id="rId33"/>
    <p:sldId id="294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ngchun Heo" initials="bH" lastIdx="1" clrIdx="0">
    <p:extLst>
      <p:ext uri="{19B8F6BF-5375-455C-9EA6-DF929625EA0E}">
        <p15:presenceInfo xmlns:p15="http://schemas.microsoft.com/office/powerpoint/2012/main" userId="bongchun He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시장규모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2EC-4C36-B01E-7152145D4C59}"/>
              </c:ext>
            </c:extLst>
          </c:dPt>
          <c:dLbls>
            <c:dLbl>
              <c:idx val="0"/>
              <c:layout>
                <c:manualLayout>
                  <c:x val="0"/>
                  <c:y val="-5.5251246123419015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2EC-4C36-B01E-7152145D4C59}"/>
                </c:ext>
              </c:extLst>
            </c:dLbl>
            <c:dLbl>
              <c:idx val="1"/>
              <c:layout>
                <c:manualLayout>
                  <c:x val="-8.9202204572915264E-17"/>
                  <c:y val="-0.1761428173667380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2EC-4C36-B01E-7152145D4C59}"/>
                </c:ext>
              </c:extLst>
            </c:dLbl>
            <c:dLbl>
              <c:idx val="2"/>
              <c:layout>
                <c:manualLayout>
                  <c:x val="-8.9202204572915264E-17"/>
                  <c:y val="-0.2692902376391194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2EC-4C36-B01E-7152145D4C59}"/>
                </c:ext>
              </c:extLst>
            </c:dLbl>
            <c:dLbl>
              <c:idx val="3"/>
              <c:layout>
                <c:manualLayout>
                  <c:x val="0"/>
                  <c:y val="-0.396897241043815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2EC-4C36-B01E-7152145D4C5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15</c:v>
                </c:pt>
                <c:pt idx="1">
                  <c:v>230</c:v>
                </c:pt>
                <c:pt idx="2">
                  <c:v>370</c:v>
                </c:pt>
                <c:pt idx="3">
                  <c:v>590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EC-4C36-B01E-7152145D4C5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300"/>
        <c:overlap val="100"/>
        <c:axId val="651990840"/>
        <c:axId val="651989200"/>
      </c:barChart>
      <c:catAx>
        <c:axId val="651990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51989200"/>
        <c:crosses val="autoZero"/>
        <c:auto val="1"/>
        <c:lblAlgn val="ctr"/>
        <c:lblOffset val="100"/>
        <c:noMultiLvlLbl val="0"/>
      </c:catAx>
      <c:valAx>
        <c:axId val="65198920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51990840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id="{A5E5F4A6-6494-433D-82A9-5C92C0C59E37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-2205410"/>
          <a:ext cx="5220289" cy="3480193"/>
        </a:xfrm>
        <a:prstGeom xmlns:a="http://schemas.openxmlformats.org/drawingml/2006/main" prst="rect">
          <a:avLst/>
        </a:prstGeom>
      </cdr:spPr>
    </cdr:pic>
  </cdr:relSizeAnchor>
</c:userShape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jpg>
</file>

<file path=ppt/media/image7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5C8EF8-6267-463A-8CE4-6C19476842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7C0A8C-A575-4DA2-905A-161768F47D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2B0984-24E6-4259-A08F-5A1E1F77A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A297AF-3D25-4030-B076-13487D169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29EE31-FC94-426B-BDD9-9D8BC917C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9908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C5C0-ECC9-4101-8724-9CBEE10BF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49BF1EA-7F77-4678-A58E-3EE45C6877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9E2A53-B2A3-4A71-B576-38D5C9EF7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A1104A-399D-4ED4-86C9-C1F81941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BBBC8-BF8F-4BAF-83CB-851F4AB1B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221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268193-92A6-4070-9A1D-E331A10E54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36258F-FE54-4156-9DA4-2F37D43C4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6F1CED-0FD1-4432-ADAD-DC43F271C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A2B9BC-73C8-4B50-AC11-05605CD3D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A99C7E-6904-489A-AF96-135B0DCF3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866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217060-20A8-4712-A3DF-654CB7709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64CE2F-ED4B-4376-822C-315389C02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F356F2-9E0A-4F6A-91EF-44EACD1C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6511CA-2398-4E82-AD95-E08CD1C3D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3C0A46-6670-4DFB-A34B-C05759C89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90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E9520-F4B7-45AC-9ADC-95541239E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3981DD-5015-45D4-BB56-31E395DA7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3874AF-ACCF-465D-89EF-5CEB1FBF2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C755C3-61DE-4E01-BDF1-E77D655EF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9D5C16-F035-455E-82C5-DA2BF4FA5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946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35F371-251B-4122-9448-27A5EBB8C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D231CA-0BF6-4982-AC6A-C87F5B986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96FB29-0284-4440-B1F5-08F0392299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7248CA-5C35-4759-8369-875CCAC74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AF5DB3-3CC5-4988-8D73-4B6627268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E9E7DD-A441-4B3B-864A-E6BA4E714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036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FA0701-E435-4893-9247-A4AEB25F4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B6CAB7-D8BA-431F-B3DA-34B16957C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859E5E-2A0E-4228-A222-E9E2D2A784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3D61FCC-0DA9-41DC-B2BE-E099968FA9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0AB276-5A5E-4AD5-8D1E-9B8E9D8C48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0421AC9-51D2-4CA8-A077-0BF89EC08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624E06-275B-4B4E-BC52-0948328A6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F9D6F8E-E301-4BD5-8706-F78CC62C2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9033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B3AC1E-900A-4988-8290-FD0A64B74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E9CDF1D-CFCD-4F03-8EA1-988765289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D426BD-C2A8-4BFF-8089-332C71DA2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2587990-F4B7-4318-86FB-1E7272A9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911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52A2C54-C410-425A-AE6B-324BE32D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481EA27-E351-436A-9B41-716352AB2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A76E31-1EDC-4D1C-9D9B-49F143699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661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9B5B59-2F0E-495C-8D4F-64927CB6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56A9E-ED3A-41A5-8458-60853BDCE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A4608EC-DF99-45D5-AF4E-CA653F1CAC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8B5FFB-2DF9-4698-A7A7-43282C0DF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287F33-E35E-4EBD-9FC4-600E9A65D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A0FB01-DEA9-409E-B6FF-2650A09BE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346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9125C6-52A5-4D5C-9926-075E6C42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FC0BBF2-7E17-4446-9043-E6B0EF3B2E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77E6E8-0C8B-429C-B42C-FD63AF0D8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7F9252-4912-478C-9B28-9B31D05B2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BEA270-D7C1-44BE-ADB4-901748A6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B12C95-DE3B-430E-8F28-B155D519B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953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8C57BD-E134-4E7F-95A3-E7854370A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58B9A1-82AF-4573-AD71-A2CB1CA28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DADEA0-95B3-4BA2-971E-8A72B88367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7327A-1F3A-41AD-9F67-AB4A0905AAA9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EFD053-0A13-465E-A5FF-5CE87CE35D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9A00EC-10AE-4439-A961-2C36144EFE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508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3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358965" y="160318"/>
            <a:ext cx="4511267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500" b="1" dirty="0"/>
              <a:t>Gang</a:t>
            </a:r>
          </a:p>
          <a:p>
            <a:pPr algn="ctr"/>
            <a:r>
              <a:rPr lang="en-US" altLang="ko-KR" sz="11500" b="1" dirty="0"/>
              <a:t> Of </a:t>
            </a:r>
          </a:p>
          <a:p>
            <a:pPr algn="ctr"/>
            <a:r>
              <a:rPr lang="en-US" altLang="ko-KR" sz="11500" b="1" dirty="0"/>
              <a:t>4</a:t>
            </a:r>
            <a:endParaRPr lang="ko-KR" altLang="en-US" sz="115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BE1364-51E7-4846-ACA0-4059E7480AB2}"/>
              </a:ext>
            </a:extLst>
          </p:cNvPr>
          <p:cNvSpPr txBox="1"/>
          <p:nvPr/>
        </p:nvSpPr>
        <p:spPr>
          <a:xfrm flipH="1">
            <a:off x="0" y="6174462"/>
            <a:ext cx="62249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Member :</a:t>
            </a:r>
          </a:p>
          <a:p>
            <a:r>
              <a:rPr lang="en-US" altLang="ko-KR" sz="1400" b="1" dirty="0"/>
              <a:t> K</a:t>
            </a:r>
            <a:r>
              <a:rPr lang="en-US" altLang="ko-KR" sz="1400" dirty="0"/>
              <a:t>ing Ra </a:t>
            </a:r>
            <a:r>
              <a:rPr lang="en-US" altLang="ko-KR" sz="1400" dirty="0" err="1"/>
              <a:t>Huun</a:t>
            </a:r>
            <a:r>
              <a:rPr lang="en-US" altLang="ko-KR" sz="1400" dirty="0"/>
              <a:t> / </a:t>
            </a:r>
            <a:r>
              <a:rPr lang="en-US" altLang="ko-KR" sz="1400" b="1" dirty="0" err="1"/>
              <a:t>S</a:t>
            </a:r>
            <a:r>
              <a:rPr lang="en-US" altLang="ko-KR" sz="1400" dirty="0" err="1"/>
              <a:t>eulKKi</a:t>
            </a:r>
            <a:r>
              <a:rPr lang="en-US" altLang="ko-KR" sz="1400" dirty="0"/>
              <a:t> / </a:t>
            </a:r>
            <a:r>
              <a:rPr lang="en-US" altLang="ko-KR" sz="1400" b="1" dirty="0" err="1"/>
              <a:t>P</a:t>
            </a:r>
            <a:r>
              <a:rPr lang="en-US" altLang="ko-KR" sz="1400" dirty="0" err="1"/>
              <a:t>inkBong</a:t>
            </a:r>
            <a:r>
              <a:rPr lang="en-US" altLang="ko-KR" sz="1400" dirty="0"/>
              <a:t>-K / </a:t>
            </a:r>
            <a:r>
              <a:rPr lang="en-US" altLang="ko-KR" sz="1400" b="1" dirty="0" err="1"/>
              <a:t>C</a:t>
            </a:r>
            <a:r>
              <a:rPr lang="en-US" altLang="ko-KR" sz="1400" dirty="0" err="1"/>
              <a:t>hunderella</a:t>
            </a:r>
            <a:r>
              <a:rPr lang="en-US" altLang="ko-KR" sz="1400" dirty="0"/>
              <a:t>	</a:t>
            </a:r>
            <a:endParaRPr lang="ko-KR" altLang="en-US" sz="1400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996D4F7-DE9D-4DD6-A35B-82F895E7CE31}"/>
              </a:ext>
            </a:extLst>
          </p:cNvPr>
          <p:cNvSpPr/>
          <p:nvPr/>
        </p:nvSpPr>
        <p:spPr>
          <a:xfrm>
            <a:off x="9220200" y="0"/>
            <a:ext cx="1905000" cy="68580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470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942536" y="4648186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93972" y="462912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AE6F27C-44EA-4584-905E-03A48E119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014" y="1196049"/>
            <a:ext cx="5551476" cy="523863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E44D6E-4CFE-471F-8083-03D88085A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56" y="2235207"/>
            <a:ext cx="4681431" cy="316031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DB1AD27-B4A1-4B38-A4DF-6D7B3EBF09EF}"/>
              </a:ext>
            </a:extLst>
          </p:cNvPr>
          <p:cNvSpPr txBox="1"/>
          <p:nvPr/>
        </p:nvSpPr>
        <p:spPr>
          <a:xfrm>
            <a:off x="6363152" y="1608509"/>
            <a:ext cx="5455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/>
              <a:t>카카오톡 간편 결제를 </a:t>
            </a:r>
            <a:r>
              <a:rPr lang="ko-KR" altLang="en-US" sz="2400" spc="-300" dirty="0"/>
              <a:t>통해 쉽게 결제가 가능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9BCED4-6B82-417D-906D-A846D232CF0C}"/>
              </a:ext>
            </a:extLst>
          </p:cNvPr>
          <p:cNvSpPr txBox="1"/>
          <p:nvPr/>
        </p:nvSpPr>
        <p:spPr>
          <a:xfrm>
            <a:off x="723014" y="6286363"/>
            <a:ext cx="5724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다양한 이벤트를 참여할 수 있는 이벤트 게시판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305086-A233-424C-92FB-11AD09A97D95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FE4CDD-BB32-4859-95F9-22B9EDA4E30F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</p:spTree>
    <p:extLst>
      <p:ext uri="{BB962C8B-B14F-4D97-AF65-F5344CB8AC3E}">
        <p14:creationId xmlns:p14="http://schemas.microsoft.com/office/powerpoint/2010/main" val="192815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942536" y="4648186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93972" y="462912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BA44E2C-85F0-448B-A277-1AA236C76F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5"/>
          <a:stretch/>
        </p:blipFill>
        <p:spPr>
          <a:xfrm>
            <a:off x="624718" y="1233490"/>
            <a:ext cx="6317818" cy="49875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1D1462C-F9D6-47C0-9FF0-267147658955}"/>
              </a:ext>
            </a:extLst>
          </p:cNvPr>
          <p:cNvSpPr txBox="1"/>
          <p:nvPr/>
        </p:nvSpPr>
        <p:spPr>
          <a:xfrm>
            <a:off x="876941" y="5972703"/>
            <a:ext cx="101168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/>
              <a:t>팔로우와 좋아요 기능</a:t>
            </a:r>
            <a:r>
              <a:rPr lang="ko-KR" altLang="en-US" sz="2400" spc="-300" dirty="0"/>
              <a:t>을 통해 원하는 유저들의 게시물을 모아 볼 수 있는 </a:t>
            </a:r>
            <a:r>
              <a:rPr lang="ko-KR" altLang="en-US" sz="2400" spc="-300" dirty="0" err="1"/>
              <a:t>피드</a:t>
            </a:r>
            <a:r>
              <a:rPr lang="ko-KR" altLang="en-US" sz="2400" spc="-300" dirty="0"/>
              <a:t> 게시판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B618BC9-183F-4B30-A857-5C2A50D79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6925" y="1196049"/>
            <a:ext cx="3936185" cy="374550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69B8C69-8E49-4EE7-B69F-F9827CBDFB5F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FCF17A-282B-4124-9058-2ADAEBAD09CA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</p:spTree>
    <p:extLst>
      <p:ext uri="{BB962C8B-B14F-4D97-AF65-F5344CB8AC3E}">
        <p14:creationId xmlns:p14="http://schemas.microsoft.com/office/powerpoint/2010/main" val="227795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942536" y="4648186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93972" y="462912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D1462C-F9D6-47C0-9FF0-267147658955}"/>
              </a:ext>
            </a:extLst>
          </p:cNvPr>
          <p:cNvSpPr txBox="1"/>
          <p:nvPr/>
        </p:nvSpPr>
        <p:spPr>
          <a:xfrm>
            <a:off x="458077" y="5239693"/>
            <a:ext cx="54425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/>
              <a:t>로그인한 유저가 </a:t>
            </a:r>
            <a:r>
              <a:rPr lang="ko-KR" altLang="en-US" sz="2400" spc="-300" dirty="0"/>
              <a:t>작성한 게시물들을 </a:t>
            </a:r>
            <a:endParaRPr lang="en-US" altLang="ko-KR" sz="2400" spc="-300" dirty="0"/>
          </a:p>
          <a:p>
            <a:pPr algn="ctr"/>
            <a:r>
              <a:rPr lang="ko-KR" altLang="en-US" sz="2400" spc="-300" dirty="0"/>
              <a:t>한번에 조회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수정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삭제가 가능한 마이페이지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F933028-1A52-4D4B-B168-74910B30D8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815"/>
          <a:stretch/>
        </p:blipFill>
        <p:spPr>
          <a:xfrm>
            <a:off x="6207428" y="1117165"/>
            <a:ext cx="5055566" cy="329804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3596E42-D281-439C-9125-F043E9633C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649"/>
          <a:stretch/>
        </p:blipFill>
        <p:spPr>
          <a:xfrm>
            <a:off x="848442" y="1324757"/>
            <a:ext cx="4661786" cy="329804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56046C4-6BD6-45EF-BCDE-CA1B68A0ED28}"/>
              </a:ext>
            </a:extLst>
          </p:cNvPr>
          <p:cNvSpPr txBox="1"/>
          <p:nvPr/>
        </p:nvSpPr>
        <p:spPr>
          <a:xfrm>
            <a:off x="7040880" y="5068588"/>
            <a:ext cx="4541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spc="-300" dirty="0"/>
              <a:t>관리자</a:t>
            </a:r>
            <a:r>
              <a:rPr lang="ko-KR" altLang="en-US" sz="2400" spc="-300" dirty="0"/>
              <a:t>가 모든 게시물에 대한 조회</a:t>
            </a:r>
            <a:r>
              <a:rPr lang="en-US" altLang="ko-KR" sz="2400" spc="-300" dirty="0"/>
              <a:t>,</a:t>
            </a:r>
          </a:p>
          <a:p>
            <a:pPr algn="ctr"/>
            <a:r>
              <a:rPr lang="ko-KR" altLang="en-US" sz="2400" spc="-300" dirty="0"/>
              <a:t>회원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게시글의 비활성화 처리</a:t>
            </a:r>
            <a:r>
              <a:rPr lang="en-US" altLang="ko-KR" sz="2400" spc="-300" dirty="0"/>
              <a:t>  </a:t>
            </a:r>
            <a:endParaRPr lang="ko-KR" altLang="en-US" sz="2400" spc="-3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</p:spTree>
    <p:extLst>
      <p:ext uri="{BB962C8B-B14F-4D97-AF65-F5344CB8AC3E}">
        <p14:creationId xmlns:p14="http://schemas.microsoft.com/office/powerpoint/2010/main" val="2960855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81724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5911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시스템 아키텍처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2084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DCAB4-D12A-4DE3-AEB7-85A3C42990B3}"/>
              </a:ext>
            </a:extLst>
          </p:cNvPr>
          <p:cNvSpPr txBox="1"/>
          <p:nvPr/>
        </p:nvSpPr>
        <p:spPr>
          <a:xfrm>
            <a:off x="876941" y="57189"/>
            <a:ext cx="437940" cy="646331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</a:p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918C7A-3CF0-4995-B6D4-2C622973AB34}"/>
              </a:ext>
            </a:extLst>
          </p:cNvPr>
          <p:cNvSpPr txBox="1"/>
          <p:nvPr/>
        </p:nvSpPr>
        <p:spPr>
          <a:xfrm>
            <a:off x="1318087" y="51325"/>
            <a:ext cx="2234907" cy="52322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UI 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프로토 타입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래픽 15" descr="거품기 단색으로 채워진">
            <a:extLst>
              <a:ext uri="{FF2B5EF4-FFF2-40B4-BE49-F238E27FC236}">
                <a16:creationId xmlns:a16="http://schemas.microsoft.com/office/drawing/2014/main" id="{847EF3A6-A9C8-4280-A9FD-14E6970BD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48589" y="2455318"/>
            <a:ext cx="1846983" cy="18469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AA10D7A-0377-4481-8733-45069CB39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1884" y="2455318"/>
            <a:ext cx="3738880" cy="4165137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3150BA4-5DD7-4E50-A3AE-7E4A152EBC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977" y="1274853"/>
            <a:ext cx="6092898" cy="469785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F40272C-FD37-47F5-9F16-A4439E8DC2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6147" y="751432"/>
            <a:ext cx="4259079" cy="3676837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CF87190-CD73-4412-9B67-1F7B88A553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5289" y="4223708"/>
            <a:ext cx="2956735" cy="2396747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6852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7230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1314881" y="0"/>
            <a:ext cx="4289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Use Case</a:t>
            </a:r>
            <a:endParaRPr lang="ko-KR" altLang="en-US" sz="3200" b="1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01121963-F423-4CF4-9BF1-549D0A47C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41" y="791889"/>
            <a:ext cx="7178319" cy="588661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22D91D3-6987-482E-9B18-383023182EF0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29BC265-979A-4595-8468-A7FE7DC29742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B740D7F-3871-4770-A284-C20F9FF2CB8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78555917-344A-453B-8CD2-3125306A4DB1}"/>
              </a:ext>
            </a:extLst>
          </p:cNvPr>
          <p:cNvSpPr/>
          <p:nvPr/>
        </p:nvSpPr>
        <p:spPr>
          <a:xfrm>
            <a:off x="7936551" y="1401396"/>
            <a:ext cx="3097210" cy="60938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액터</a:t>
            </a:r>
            <a:r>
              <a:rPr lang="ko-KR" altLang="en-US" dirty="0">
                <a:solidFill>
                  <a:schemeClr val="tx1"/>
                </a:solidFill>
              </a:rPr>
              <a:t> 별 </a:t>
            </a:r>
            <a:r>
              <a:rPr lang="en-US" altLang="ko-KR" dirty="0">
                <a:solidFill>
                  <a:schemeClr val="tx1"/>
                </a:solidFill>
              </a:rPr>
              <a:t>Use-case</a:t>
            </a:r>
            <a:r>
              <a:rPr lang="ko-KR" altLang="en-US" dirty="0">
                <a:solidFill>
                  <a:schemeClr val="tx1"/>
                </a:solidFill>
              </a:rPr>
              <a:t>를 정의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55A3654A-2679-4E36-B97B-0D58C08A1744}"/>
              </a:ext>
            </a:extLst>
          </p:cNvPr>
          <p:cNvSpPr/>
          <p:nvPr/>
        </p:nvSpPr>
        <p:spPr>
          <a:xfrm>
            <a:off x="7936551" y="2376147"/>
            <a:ext cx="3868064" cy="559379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chemeClr val="tx1"/>
                </a:solidFill>
              </a:rPr>
              <a:t>비회원 </a:t>
            </a:r>
            <a:r>
              <a:rPr lang="en-US" altLang="ko-KR" sz="1400" b="1" dirty="0">
                <a:solidFill>
                  <a:schemeClr val="tx1"/>
                </a:solidFill>
              </a:rPr>
              <a:t>: </a:t>
            </a:r>
            <a:r>
              <a:rPr lang="ko-KR" altLang="en-US" sz="1400" b="1" dirty="0">
                <a:solidFill>
                  <a:schemeClr val="tx1"/>
                </a:solidFill>
              </a:rPr>
              <a:t>단순 조회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D0B114C-C60B-4CC8-92D0-3C6C6D7C55BD}"/>
              </a:ext>
            </a:extLst>
          </p:cNvPr>
          <p:cNvSpPr/>
          <p:nvPr/>
        </p:nvSpPr>
        <p:spPr>
          <a:xfrm>
            <a:off x="7936551" y="3086056"/>
            <a:ext cx="3868064" cy="559379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chemeClr val="tx1"/>
                </a:solidFill>
              </a:rPr>
              <a:t>회원 </a:t>
            </a:r>
            <a:r>
              <a:rPr lang="en-US" altLang="ko-KR" sz="1400" b="1" dirty="0">
                <a:solidFill>
                  <a:schemeClr val="tx1"/>
                </a:solidFill>
              </a:rPr>
              <a:t>: </a:t>
            </a:r>
            <a:r>
              <a:rPr lang="ko-KR" altLang="en-US" sz="1400" b="1" dirty="0">
                <a:solidFill>
                  <a:schemeClr val="tx1"/>
                </a:solidFill>
              </a:rPr>
              <a:t>파티 모집 </a:t>
            </a:r>
            <a:r>
              <a:rPr lang="en-US" altLang="ko-KR" sz="1400" b="1" dirty="0">
                <a:solidFill>
                  <a:schemeClr val="tx1"/>
                </a:solidFill>
              </a:rPr>
              <a:t>/ </a:t>
            </a:r>
            <a:r>
              <a:rPr lang="ko-KR" altLang="en-US" sz="1400" b="1" dirty="0">
                <a:solidFill>
                  <a:schemeClr val="tx1"/>
                </a:solidFill>
              </a:rPr>
              <a:t>파티 참여 </a:t>
            </a:r>
            <a:r>
              <a:rPr lang="en-US" altLang="ko-KR" sz="1400" b="1" dirty="0">
                <a:solidFill>
                  <a:schemeClr val="tx1"/>
                </a:solidFill>
              </a:rPr>
              <a:t>/ </a:t>
            </a:r>
            <a:r>
              <a:rPr lang="ko-KR" altLang="en-US" sz="1400" b="1" dirty="0">
                <a:solidFill>
                  <a:schemeClr val="tx1"/>
                </a:solidFill>
              </a:rPr>
              <a:t>소통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585A433-1A0F-4934-9922-9D80C62609D4}"/>
              </a:ext>
            </a:extLst>
          </p:cNvPr>
          <p:cNvSpPr/>
          <p:nvPr/>
        </p:nvSpPr>
        <p:spPr>
          <a:xfrm>
            <a:off x="7936551" y="3809364"/>
            <a:ext cx="3868064" cy="559379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chemeClr val="tx1"/>
                </a:solidFill>
              </a:rPr>
              <a:t>관리자 </a:t>
            </a:r>
            <a:r>
              <a:rPr lang="en-US" altLang="ko-KR" sz="1400" b="1" dirty="0">
                <a:solidFill>
                  <a:schemeClr val="tx1"/>
                </a:solidFill>
              </a:rPr>
              <a:t>: </a:t>
            </a:r>
            <a:r>
              <a:rPr lang="ko-KR" altLang="en-US" sz="1400" b="1" dirty="0">
                <a:solidFill>
                  <a:schemeClr val="tx1"/>
                </a:solidFill>
              </a:rPr>
              <a:t>회원 및 게시물 관리</a:t>
            </a:r>
            <a:r>
              <a:rPr lang="en-US" altLang="ko-KR" sz="1400" b="1" dirty="0">
                <a:solidFill>
                  <a:schemeClr val="tx1"/>
                </a:solidFill>
              </a:rPr>
              <a:t> / </a:t>
            </a:r>
            <a:r>
              <a:rPr lang="ko-KR" altLang="en-US" sz="1400" b="1" dirty="0">
                <a:solidFill>
                  <a:schemeClr val="tx1"/>
                </a:solidFill>
              </a:rPr>
              <a:t>파티 주최</a:t>
            </a:r>
          </a:p>
        </p:txBody>
      </p:sp>
    </p:spTree>
    <p:extLst>
      <p:ext uri="{BB962C8B-B14F-4D97-AF65-F5344CB8AC3E}">
        <p14:creationId xmlns:p14="http://schemas.microsoft.com/office/powerpoint/2010/main" val="2992416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942536" y="4648186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93972" y="462912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21964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latin typeface="+mj-ea"/>
              </a:rPr>
              <a:t>요구사항 정의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80F0E1-2B11-48DC-B6D4-36AED20F7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3776" y="1167319"/>
            <a:ext cx="6488224" cy="3151694"/>
          </a:xfrm>
          <a:prstGeom prst="rect">
            <a:avLst/>
          </a:prstGeom>
        </p:spPr>
      </p:pic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42A418BA-6C8C-425B-A359-1E90FC23F8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329122"/>
              </p:ext>
            </p:extLst>
          </p:nvPr>
        </p:nvGraphicFramePr>
        <p:xfrm>
          <a:off x="318975" y="1046740"/>
          <a:ext cx="5405550" cy="4927058"/>
        </p:xfrm>
        <a:graphic>
          <a:graphicData uri="http://schemas.openxmlformats.org/drawingml/2006/table">
            <a:tbl>
              <a:tblPr/>
              <a:tblGrid>
                <a:gridCol w="489051">
                  <a:extLst>
                    <a:ext uri="{9D8B030D-6E8A-4147-A177-3AD203B41FA5}">
                      <a16:colId xmlns:a16="http://schemas.microsoft.com/office/drawing/2014/main" val="1342284818"/>
                    </a:ext>
                  </a:extLst>
                </a:gridCol>
                <a:gridCol w="913849">
                  <a:extLst>
                    <a:ext uri="{9D8B030D-6E8A-4147-A177-3AD203B41FA5}">
                      <a16:colId xmlns:a16="http://schemas.microsoft.com/office/drawing/2014/main" val="3863184228"/>
                    </a:ext>
                  </a:extLst>
                </a:gridCol>
                <a:gridCol w="1253900">
                  <a:extLst>
                    <a:ext uri="{9D8B030D-6E8A-4147-A177-3AD203B41FA5}">
                      <a16:colId xmlns:a16="http://schemas.microsoft.com/office/drawing/2014/main" val="2379220233"/>
                    </a:ext>
                  </a:extLst>
                </a:gridCol>
                <a:gridCol w="2748750">
                  <a:extLst>
                    <a:ext uri="{9D8B030D-6E8A-4147-A177-3AD203B41FA5}">
                      <a16:colId xmlns:a16="http://schemas.microsoft.com/office/drawing/2014/main" val="833475555"/>
                    </a:ext>
                  </a:extLst>
                </a:gridCol>
              </a:tblGrid>
              <a:tr h="197476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>
                          <a:effectLst/>
                        </a:rPr>
                        <a:t>구분</a:t>
                      </a: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 dirty="0">
                          <a:effectLst/>
                        </a:rPr>
                        <a:t>서비스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>
                          <a:effectLst/>
                        </a:rPr>
                        <a:t>필요 기능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 dirty="0">
                          <a:effectLst/>
                        </a:rPr>
                        <a:t>기능 설명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254075"/>
                  </a:ext>
                </a:extLst>
              </a:tr>
              <a:tr h="489759">
                <a:tc rowSpan="8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사용자</a:t>
                      </a: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회원가입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이메일 회원가입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이메일을 가입한 유저의 </a:t>
                      </a:r>
                      <a:r>
                        <a:rPr lang="en-US" altLang="ko-KR" sz="1000" b="1" dirty="0">
                          <a:effectLst/>
                        </a:rPr>
                        <a:t>ID</a:t>
                      </a:r>
                      <a:r>
                        <a:rPr lang="ko-KR" altLang="en-US" sz="1000" b="1" dirty="0">
                          <a:effectLst/>
                        </a:rPr>
                        <a:t>로 사용하며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비밀번호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사이트에서 사용할 닉네임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연락처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성별 등을 기입 받음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019543"/>
                  </a:ext>
                </a:extLst>
              </a:tr>
              <a:tr h="4897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파티게시판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파티게시판 </a:t>
                      </a:r>
                      <a:r>
                        <a:rPr lang="en-US" altLang="ko-KR" sz="1000" b="1" dirty="0">
                          <a:effectLst/>
                        </a:rPr>
                        <a:t>CRUD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유저가 원하는 시간대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메뉴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장소 등을 기입하여 </a:t>
                      </a:r>
                      <a:r>
                        <a:rPr lang="ko-KR" altLang="en-US" sz="1000" b="1" dirty="0" err="1">
                          <a:effectLst/>
                        </a:rPr>
                        <a:t>파티원</a:t>
                      </a:r>
                      <a:r>
                        <a:rPr lang="ko-KR" altLang="en-US" sz="1000" b="1" dirty="0">
                          <a:effectLst/>
                        </a:rPr>
                        <a:t> </a:t>
                      </a:r>
                      <a:r>
                        <a:rPr lang="ko-KR" altLang="en-US" sz="1000" b="1" dirty="0" err="1">
                          <a:effectLst/>
                        </a:rPr>
                        <a:t>모집글을</a:t>
                      </a:r>
                      <a:r>
                        <a:rPr lang="ko-KR" altLang="en-US" sz="1000" b="1" dirty="0">
                          <a:effectLst/>
                        </a:rPr>
                        <a:t> 작성하고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이는 조회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수정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삭제가 가능</a:t>
                      </a:r>
                      <a:r>
                        <a:rPr lang="en-US" altLang="ko-KR" sz="1000" b="1" dirty="0">
                          <a:effectLst/>
                        </a:rPr>
                        <a:t>.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9826306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effectLst/>
                        </a:rPr>
                        <a:t>이미지화</a:t>
                      </a:r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게시물을 좀 더 가시적으로 조회할 수 있도록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 err="1">
                          <a:effectLst/>
                        </a:rPr>
                        <a:t>대표이미지</a:t>
                      </a:r>
                      <a:r>
                        <a:rPr lang="ko-KR" altLang="en-US" sz="1000" b="1" dirty="0">
                          <a:effectLst/>
                        </a:rPr>
                        <a:t> 첨부를 통해 썸네일 노출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661401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 err="1">
                          <a:effectLst/>
                        </a:rPr>
                        <a:t>피드게시판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1" dirty="0">
                          <a:effectLst/>
                        </a:rPr>
                        <a:t> </a:t>
                      </a:r>
                      <a:r>
                        <a:rPr lang="ko-KR" altLang="en-US" sz="1000" b="1" dirty="0" err="1">
                          <a:effectLst/>
                        </a:rPr>
                        <a:t>피드게시판</a:t>
                      </a:r>
                      <a:r>
                        <a:rPr lang="ko-KR" altLang="en-US" sz="1000" b="1" dirty="0">
                          <a:effectLst/>
                        </a:rPr>
                        <a:t> </a:t>
                      </a:r>
                      <a:r>
                        <a:rPr lang="en-US" altLang="ko-KR" sz="1000" b="1" dirty="0">
                          <a:effectLst/>
                        </a:rPr>
                        <a:t>CRUD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유저의 관심사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취미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일상 등을 공유할 수 있는 형태의 게시판 </a:t>
                      </a:r>
                      <a:r>
                        <a:rPr lang="en-US" altLang="ko-KR" sz="1000" b="1">
                          <a:effectLst/>
                        </a:rPr>
                        <a:t>(</a:t>
                      </a:r>
                      <a:r>
                        <a:rPr lang="ko-KR" altLang="en-US" sz="1000" b="1">
                          <a:effectLst/>
                        </a:rPr>
                        <a:t>조회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작성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수정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삭제 기능</a:t>
                      </a:r>
                      <a:r>
                        <a:rPr lang="en-US" altLang="ko-KR" sz="1000" b="1">
                          <a:effectLst/>
                        </a:rPr>
                        <a:t>)</a:t>
                      </a:r>
                      <a:endParaRPr lang="en-US" altLang="ko-KR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2427650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게시물을 좋아요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팔로우 기능을 통해 볼 수 있음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0258158"/>
                  </a:ext>
                </a:extLst>
              </a:tr>
              <a:tr h="1816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회원가입 시 기입한 정보들을 수정 가능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8218234"/>
                  </a:ext>
                </a:extLst>
              </a:tr>
              <a:tr h="1816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4903636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마이페이지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effectLst/>
                        </a:rPr>
                        <a:t>마이페이지 </a:t>
                      </a:r>
                      <a:r>
                        <a:rPr lang="en-US" altLang="ko-KR" sz="1000" b="1" dirty="0">
                          <a:effectLst/>
                        </a:rPr>
                        <a:t>CRUD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본인이 작성한 게시물들을 종합적으로 조회 및 수정 삭제 가능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0596386"/>
                  </a:ext>
                </a:extLst>
              </a:tr>
              <a:tr h="181694">
                <a:tc gridSpan="4"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3698774"/>
                  </a:ext>
                </a:extLst>
              </a:tr>
              <a:tr h="334341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관리자</a:t>
                      </a: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이벤트게시판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effectLst/>
                        </a:rPr>
                        <a:t>이벤트게시판 </a:t>
                      </a:r>
                      <a:r>
                        <a:rPr lang="en-US" altLang="ko-KR" sz="1000" b="1" dirty="0">
                          <a:effectLst/>
                        </a:rPr>
                        <a:t>CRUD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관리자가 주최하는 이벤트를 판매할 수 있는 상세페이지와 판매 기능</a:t>
                      </a:r>
                      <a:r>
                        <a:rPr lang="en-US" altLang="ko-KR" sz="1000" b="1" dirty="0">
                          <a:effectLst/>
                        </a:rPr>
                        <a:t>(</a:t>
                      </a:r>
                      <a:r>
                        <a:rPr lang="ko-KR" altLang="en-US" sz="1000" b="1" dirty="0">
                          <a:effectLst/>
                        </a:rPr>
                        <a:t>카카오 간편 결제</a:t>
                      </a:r>
                      <a:r>
                        <a:rPr lang="en-US" altLang="ko-KR" sz="1000" b="1" dirty="0">
                          <a:effectLst/>
                        </a:rPr>
                        <a:t>)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5403296"/>
                  </a:ext>
                </a:extLst>
              </a:tr>
              <a:tr h="4897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대시보드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effectLst/>
                        </a:rPr>
                        <a:t>관리자페이지 </a:t>
                      </a:r>
                      <a:r>
                        <a:rPr lang="en-US" altLang="ko-KR" sz="1000" b="1" dirty="0">
                          <a:effectLst/>
                        </a:rPr>
                        <a:t>CRUD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신규 회원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신규 게시물들의 현황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전체 회원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전체 게시물들을 관리할 수 있는 기능</a:t>
                      </a:r>
                      <a:r>
                        <a:rPr lang="en-US" altLang="ko-KR" sz="1000" b="1">
                          <a:effectLst/>
                        </a:rPr>
                        <a:t>(</a:t>
                      </a:r>
                      <a:r>
                        <a:rPr lang="ko-KR" altLang="en-US" sz="1000" b="1">
                          <a:effectLst/>
                        </a:rPr>
                        <a:t>조회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작성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삭제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수정</a:t>
                      </a:r>
                      <a:r>
                        <a:rPr lang="en-US" altLang="ko-KR" sz="1000" b="1">
                          <a:effectLst/>
                        </a:rPr>
                        <a:t>)</a:t>
                      </a:r>
                      <a:endParaRPr lang="en-US" altLang="ko-KR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404553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회원의 상태를 </a:t>
                      </a:r>
                      <a:r>
                        <a:rPr lang="en-US" altLang="ko-KR" sz="1000" b="1" dirty="0">
                          <a:effectLst/>
                        </a:rPr>
                        <a:t>(</a:t>
                      </a:r>
                      <a:r>
                        <a:rPr lang="ko-KR" altLang="en-US" sz="1000" b="1" dirty="0">
                          <a:effectLst/>
                        </a:rPr>
                        <a:t>활성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비활성</a:t>
                      </a:r>
                      <a:r>
                        <a:rPr lang="en-US" altLang="ko-KR" sz="1000" b="1" dirty="0">
                          <a:effectLst/>
                        </a:rPr>
                        <a:t>) </a:t>
                      </a:r>
                      <a:r>
                        <a:rPr lang="ko-KR" altLang="en-US" sz="1000" b="1" dirty="0">
                          <a:effectLst/>
                        </a:rPr>
                        <a:t>변경할 수 있는 기능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980895"/>
                  </a:ext>
                </a:extLst>
              </a:tr>
              <a:tr h="193142">
                <a:tc gridSpan="4"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1786440"/>
                  </a:ext>
                </a:extLst>
              </a:tr>
              <a:tr h="181694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공통</a:t>
                      </a: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로그인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이메일 로그인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관리자 계정일 시 관리자 페이지로 이동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4401064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게시물 조회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회원</a:t>
                      </a:r>
                      <a:r>
                        <a:rPr lang="en-US" altLang="ko-KR" sz="1000" b="1" dirty="0">
                          <a:effectLst/>
                        </a:rPr>
                        <a:t>/</a:t>
                      </a:r>
                      <a:r>
                        <a:rPr lang="ko-KR" altLang="en-US" sz="1000" b="1" dirty="0">
                          <a:effectLst/>
                        </a:rPr>
                        <a:t>비회원의 조회 권한 구분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로그인 유저에게만 사용 가능한 메뉴 제공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6926951"/>
                  </a:ext>
                </a:extLst>
              </a:tr>
            </a:tbl>
          </a:graphicData>
        </a:graphic>
      </p:graphicFrame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2D39224-00A9-4E3E-918A-99B487A81E9F}"/>
              </a:ext>
            </a:extLst>
          </p:cNvPr>
          <p:cNvSpPr/>
          <p:nvPr/>
        </p:nvSpPr>
        <p:spPr>
          <a:xfrm>
            <a:off x="5972338" y="4297453"/>
            <a:ext cx="5843268" cy="60938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발생 가능한 모든 행동에 대해 발생하는 사항을 정의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7FF02E2-7CB9-4B10-B218-8027EA19BE77}"/>
              </a:ext>
            </a:extLst>
          </p:cNvPr>
          <p:cNvSpPr/>
          <p:nvPr/>
        </p:nvSpPr>
        <p:spPr>
          <a:xfrm>
            <a:off x="5945830" y="5078931"/>
            <a:ext cx="5758490" cy="559379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chemeClr val="tx1"/>
                </a:solidFill>
              </a:rPr>
              <a:t>기존의 </a:t>
            </a:r>
            <a:r>
              <a:rPr lang="en-US" altLang="ko-KR" sz="1400" b="1" dirty="0">
                <a:solidFill>
                  <a:schemeClr val="tx1"/>
                </a:solidFill>
              </a:rPr>
              <a:t>Use-case</a:t>
            </a:r>
            <a:r>
              <a:rPr lang="ko-KR" altLang="en-US" sz="1400" b="1" dirty="0">
                <a:solidFill>
                  <a:schemeClr val="tx1"/>
                </a:solidFill>
              </a:rPr>
              <a:t>보다 더 행동을 세분화 시켜 서비스를 구상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E610F0A3-DF73-4ED7-A9D6-330A76080B83}"/>
              </a:ext>
            </a:extLst>
          </p:cNvPr>
          <p:cNvSpPr/>
          <p:nvPr/>
        </p:nvSpPr>
        <p:spPr>
          <a:xfrm>
            <a:off x="5945830" y="5788840"/>
            <a:ext cx="5758490" cy="559379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chemeClr val="tx1"/>
                </a:solidFill>
              </a:rPr>
              <a:t>회원가입 </a:t>
            </a:r>
            <a:r>
              <a:rPr lang="en-US" altLang="ko-KR" sz="1400" b="1" dirty="0">
                <a:solidFill>
                  <a:schemeClr val="tx1"/>
                </a:solidFill>
              </a:rPr>
              <a:t>/ </a:t>
            </a:r>
            <a:r>
              <a:rPr lang="ko-KR" altLang="en-US" sz="1400" b="1" dirty="0">
                <a:solidFill>
                  <a:schemeClr val="tx1"/>
                </a:solidFill>
              </a:rPr>
              <a:t>파티 </a:t>
            </a:r>
            <a:r>
              <a:rPr lang="en-US" altLang="ko-KR" sz="1400" b="1" dirty="0">
                <a:solidFill>
                  <a:schemeClr val="tx1"/>
                </a:solidFill>
              </a:rPr>
              <a:t>/ </a:t>
            </a:r>
            <a:r>
              <a:rPr lang="ko-KR" altLang="en-US" sz="1400" b="1" dirty="0" err="1">
                <a:solidFill>
                  <a:schemeClr val="tx1"/>
                </a:solidFill>
              </a:rPr>
              <a:t>피드</a:t>
            </a:r>
            <a:r>
              <a:rPr lang="ko-KR" altLang="en-US" sz="1400" b="1" dirty="0">
                <a:solidFill>
                  <a:schemeClr val="tx1"/>
                </a:solidFill>
              </a:rPr>
              <a:t> </a:t>
            </a:r>
            <a:r>
              <a:rPr lang="en-US" altLang="ko-KR" sz="1400" b="1" dirty="0">
                <a:solidFill>
                  <a:schemeClr val="tx1"/>
                </a:solidFill>
              </a:rPr>
              <a:t>/ </a:t>
            </a:r>
            <a:r>
              <a:rPr lang="ko-KR" altLang="en-US" sz="1400" b="1" dirty="0">
                <a:solidFill>
                  <a:schemeClr val="tx1"/>
                </a:solidFill>
              </a:rPr>
              <a:t>이벤트 라는 </a:t>
            </a:r>
            <a:r>
              <a:rPr lang="en-US" altLang="ko-KR" sz="1400" b="1" dirty="0">
                <a:solidFill>
                  <a:schemeClr val="tx1"/>
                </a:solidFill>
              </a:rPr>
              <a:t>3</a:t>
            </a:r>
            <a:r>
              <a:rPr lang="ko-KR" altLang="en-US" sz="1400" b="1" dirty="0">
                <a:solidFill>
                  <a:schemeClr val="tx1"/>
                </a:solidFill>
              </a:rPr>
              <a:t>가지 핵심 서비스를 구현</a:t>
            </a:r>
          </a:p>
        </p:txBody>
      </p:sp>
    </p:spTree>
    <p:extLst>
      <p:ext uri="{BB962C8B-B14F-4D97-AF65-F5344CB8AC3E}">
        <p14:creationId xmlns:p14="http://schemas.microsoft.com/office/powerpoint/2010/main" val="547426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622300" cy="685800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537372" y="566894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9BC17EF-ACC1-4AE8-82E0-099079BB8640}"/>
              </a:ext>
            </a:extLst>
          </p:cNvPr>
          <p:cNvSpPr/>
          <p:nvPr/>
        </p:nvSpPr>
        <p:spPr>
          <a:xfrm>
            <a:off x="6449370" y="2944243"/>
            <a:ext cx="5205258" cy="331393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D7C6AF0-6458-4711-9389-A06C35FAD290}"/>
              </a:ext>
            </a:extLst>
          </p:cNvPr>
          <p:cNvSpPr/>
          <p:nvPr/>
        </p:nvSpPr>
        <p:spPr>
          <a:xfrm>
            <a:off x="4843364" y="1593225"/>
            <a:ext cx="1673248" cy="55946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Server</a:t>
            </a:r>
            <a:endParaRPr lang="ko-KR" altLang="en-US" sz="1600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C5B6413-E856-4592-A19C-20C0E58BA00E}"/>
              </a:ext>
            </a:extLst>
          </p:cNvPr>
          <p:cNvSpPr/>
          <p:nvPr/>
        </p:nvSpPr>
        <p:spPr>
          <a:xfrm>
            <a:off x="7983643" y="1593225"/>
            <a:ext cx="1673248" cy="55946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DBMS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48AE384-8065-4601-B5A9-DE87F94AC46C}"/>
              </a:ext>
            </a:extLst>
          </p:cNvPr>
          <p:cNvSpPr/>
          <p:nvPr/>
        </p:nvSpPr>
        <p:spPr>
          <a:xfrm>
            <a:off x="1703086" y="1593225"/>
            <a:ext cx="1673248" cy="55946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Client</a:t>
            </a:r>
            <a:endParaRPr lang="ko-KR" altLang="en-US" sz="1600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C9522D6-42EC-4A46-A6EC-43EA9CDF11DB}"/>
              </a:ext>
            </a:extLst>
          </p:cNvPr>
          <p:cNvSpPr/>
          <p:nvPr/>
        </p:nvSpPr>
        <p:spPr>
          <a:xfrm>
            <a:off x="5473761" y="4251176"/>
            <a:ext cx="1244477" cy="38217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/>
              <a:t>Front</a:t>
            </a:r>
          </a:p>
          <a:p>
            <a:pPr algn="ctr"/>
            <a:r>
              <a:rPr lang="en-US" altLang="ko-KR" sz="1100" b="1" dirty="0"/>
              <a:t>Controller</a:t>
            </a:r>
            <a:endParaRPr lang="ko-KR" altLang="en-US" sz="1100" b="1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0791642-9269-49EC-A248-29FE56227C1E}"/>
              </a:ext>
            </a:extLst>
          </p:cNvPr>
          <p:cNvSpPr/>
          <p:nvPr/>
        </p:nvSpPr>
        <p:spPr>
          <a:xfrm>
            <a:off x="6759555" y="3611032"/>
            <a:ext cx="1244477" cy="38217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Service</a:t>
            </a:r>
            <a:endParaRPr lang="ko-KR" altLang="en-US" sz="1600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37B5EE1-B152-4686-9F34-9517C59AD9DF}"/>
              </a:ext>
            </a:extLst>
          </p:cNvPr>
          <p:cNvSpPr/>
          <p:nvPr/>
        </p:nvSpPr>
        <p:spPr>
          <a:xfrm>
            <a:off x="8584853" y="3611032"/>
            <a:ext cx="1244477" cy="38217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Dao</a:t>
            </a:r>
            <a:endParaRPr lang="ko-KR" altLang="en-US" sz="1600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BDE7221-A876-4FCF-991A-BB109579CA20}"/>
              </a:ext>
            </a:extLst>
          </p:cNvPr>
          <p:cNvCxnSpPr>
            <a:cxnSpLocks/>
          </p:cNvCxnSpPr>
          <p:nvPr/>
        </p:nvCxnSpPr>
        <p:spPr>
          <a:xfrm>
            <a:off x="3716444" y="1827278"/>
            <a:ext cx="936553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F608C23-76F8-4053-8BD5-8195C09F3235}"/>
              </a:ext>
            </a:extLst>
          </p:cNvPr>
          <p:cNvCxnSpPr>
            <a:cxnSpLocks/>
          </p:cNvCxnSpPr>
          <p:nvPr/>
        </p:nvCxnSpPr>
        <p:spPr>
          <a:xfrm flipV="1">
            <a:off x="7465191" y="4072063"/>
            <a:ext cx="0" cy="349939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D3158A8-EF4D-4B9F-8EDA-E4281EBF4E9C}"/>
              </a:ext>
            </a:extLst>
          </p:cNvPr>
          <p:cNvCxnSpPr>
            <a:cxnSpLocks/>
          </p:cNvCxnSpPr>
          <p:nvPr/>
        </p:nvCxnSpPr>
        <p:spPr>
          <a:xfrm>
            <a:off x="8196378" y="3742728"/>
            <a:ext cx="274809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654A979E-01AC-4EDB-8640-9DA9A2E420EB}"/>
              </a:ext>
            </a:extLst>
          </p:cNvPr>
          <p:cNvCxnSpPr>
            <a:cxnSpLocks/>
          </p:cNvCxnSpPr>
          <p:nvPr/>
        </p:nvCxnSpPr>
        <p:spPr>
          <a:xfrm flipH="1">
            <a:off x="8196378" y="3886207"/>
            <a:ext cx="248648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12F5CB4-423F-4AF0-9454-450F96F734E3}"/>
              </a:ext>
            </a:extLst>
          </p:cNvPr>
          <p:cNvCxnSpPr>
            <a:cxnSpLocks/>
          </p:cNvCxnSpPr>
          <p:nvPr/>
        </p:nvCxnSpPr>
        <p:spPr>
          <a:xfrm flipH="1">
            <a:off x="7269656" y="4072062"/>
            <a:ext cx="1" cy="34994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22E2D81C-636F-4ADC-AD00-56F563FEC79E}"/>
              </a:ext>
            </a:extLst>
          </p:cNvPr>
          <p:cNvCxnSpPr>
            <a:cxnSpLocks/>
          </p:cNvCxnSpPr>
          <p:nvPr/>
        </p:nvCxnSpPr>
        <p:spPr>
          <a:xfrm flipH="1">
            <a:off x="3716445" y="2025398"/>
            <a:ext cx="936552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B29638F-60E4-4276-A79A-9E6C9C49163D}"/>
              </a:ext>
            </a:extLst>
          </p:cNvPr>
          <p:cNvCxnSpPr>
            <a:cxnSpLocks/>
          </p:cNvCxnSpPr>
          <p:nvPr/>
        </p:nvCxnSpPr>
        <p:spPr>
          <a:xfrm>
            <a:off x="6856724" y="1827278"/>
            <a:ext cx="936553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5FA9F50-89C9-4563-A3C8-0D26D54D99DC}"/>
              </a:ext>
            </a:extLst>
          </p:cNvPr>
          <p:cNvCxnSpPr>
            <a:cxnSpLocks/>
          </p:cNvCxnSpPr>
          <p:nvPr/>
        </p:nvCxnSpPr>
        <p:spPr>
          <a:xfrm flipH="1">
            <a:off x="6856724" y="2025398"/>
            <a:ext cx="936553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4367C81-0152-476A-B41C-B18FED23509A}"/>
              </a:ext>
            </a:extLst>
          </p:cNvPr>
          <p:cNvSpPr/>
          <p:nvPr/>
        </p:nvSpPr>
        <p:spPr>
          <a:xfrm>
            <a:off x="3990354" y="1425373"/>
            <a:ext cx="440970" cy="1955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요청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DB0EBFDA-E6CF-40EF-8524-970271EF586E}"/>
              </a:ext>
            </a:extLst>
          </p:cNvPr>
          <p:cNvSpPr/>
          <p:nvPr/>
        </p:nvSpPr>
        <p:spPr>
          <a:xfrm>
            <a:off x="3990354" y="2176244"/>
            <a:ext cx="440970" cy="1955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응답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C9E3C72-3B55-4D51-92EF-B8B3E9B624BC}"/>
              </a:ext>
            </a:extLst>
          </p:cNvPr>
          <p:cNvSpPr/>
          <p:nvPr/>
        </p:nvSpPr>
        <p:spPr>
          <a:xfrm>
            <a:off x="3642855" y="4276116"/>
            <a:ext cx="1244477" cy="38217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View</a:t>
            </a:r>
            <a:endParaRPr lang="ko-KR" altLang="en-US" sz="1600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57DE892D-FDC6-4DBD-8DBB-0BE6A89D211E}"/>
              </a:ext>
            </a:extLst>
          </p:cNvPr>
          <p:cNvCxnSpPr>
            <a:cxnSpLocks/>
          </p:cNvCxnSpPr>
          <p:nvPr/>
        </p:nvCxnSpPr>
        <p:spPr>
          <a:xfrm>
            <a:off x="5029939" y="4422002"/>
            <a:ext cx="274809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4A0DA8F5-510B-4158-942B-E15FE3790890}"/>
              </a:ext>
            </a:extLst>
          </p:cNvPr>
          <p:cNvSpPr/>
          <p:nvPr/>
        </p:nvSpPr>
        <p:spPr>
          <a:xfrm>
            <a:off x="6788892" y="4500861"/>
            <a:ext cx="1244477" cy="38217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Controller</a:t>
            </a:r>
            <a:endParaRPr lang="ko-KR" altLang="en-US" sz="1600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DD3FEF5-A5DE-4D3D-84B0-146B8959D48B}"/>
              </a:ext>
            </a:extLst>
          </p:cNvPr>
          <p:cNvSpPr/>
          <p:nvPr/>
        </p:nvSpPr>
        <p:spPr>
          <a:xfrm>
            <a:off x="10219555" y="3587103"/>
            <a:ext cx="1244477" cy="38217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MariaDB</a:t>
            </a:r>
            <a:endParaRPr lang="ko-KR" altLang="en-US" sz="1600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C5DCDBE0-2704-4278-9E94-1295723D02A2}"/>
              </a:ext>
            </a:extLst>
          </p:cNvPr>
          <p:cNvCxnSpPr>
            <a:cxnSpLocks/>
          </p:cNvCxnSpPr>
          <p:nvPr/>
        </p:nvCxnSpPr>
        <p:spPr>
          <a:xfrm>
            <a:off x="9912057" y="3742728"/>
            <a:ext cx="274809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5F200ACF-FF38-43FB-8E75-B59E34F4CFEE}"/>
              </a:ext>
            </a:extLst>
          </p:cNvPr>
          <p:cNvSpPr/>
          <p:nvPr/>
        </p:nvSpPr>
        <p:spPr>
          <a:xfrm>
            <a:off x="6790348" y="3188283"/>
            <a:ext cx="1193295" cy="274035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&lt;Model&gt;</a:t>
            </a:r>
            <a:endParaRPr lang="ko-KR" altLang="en-US" sz="1200" b="1" dirty="0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835A9349-AD55-456C-AA83-1F0CCFE44217}"/>
              </a:ext>
            </a:extLst>
          </p:cNvPr>
          <p:cNvSpPr/>
          <p:nvPr/>
        </p:nvSpPr>
        <p:spPr>
          <a:xfrm>
            <a:off x="8615646" y="3188283"/>
            <a:ext cx="1193295" cy="274035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&lt;Model&gt;</a:t>
            </a:r>
            <a:endParaRPr lang="ko-KR" altLang="en-US" sz="1200" b="1" dirty="0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14C261AE-0036-463A-A852-32CB98A26865}"/>
              </a:ext>
            </a:extLst>
          </p:cNvPr>
          <p:cNvSpPr/>
          <p:nvPr/>
        </p:nvSpPr>
        <p:spPr>
          <a:xfrm>
            <a:off x="7179131" y="1425373"/>
            <a:ext cx="440970" cy="1955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/>
              <a:t>입력</a:t>
            </a:r>
            <a:endParaRPr lang="ko-KR" altLang="en-US" sz="900" dirty="0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4D1D2E41-C90C-4C61-9014-F65704FE33CB}"/>
              </a:ext>
            </a:extLst>
          </p:cNvPr>
          <p:cNvSpPr/>
          <p:nvPr/>
        </p:nvSpPr>
        <p:spPr>
          <a:xfrm>
            <a:off x="7179131" y="2176244"/>
            <a:ext cx="440970" cy="1955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/>
              <a:t>출력</a:t>
            </a:r>
            <a:endParaRPr lang="ko-KR" altLang="en-US" sz="900" dirty="0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19E4451C-C299-48A0-8A3B-79603DEB7FC7}"/>
              </a:ext>
            </a:extLst>
          </p:cNvPr>
          <p:cNvSpPr/>
          <p:nvPr/>
        </p:nvSpPr>
        <p:spPr>
          <a:xfrm>
            <a:off x="6786088" y="5072257"/>
            <a:ext cx="1244477" cy="38217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Controller</a:t>
            </a:r>
            <a:endParaRPr lang="ko-KR" altLang="en-US" sz="1600" dirty="0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9FC04172-6E59-4598-8CE8-AED4C4C9218F}"/>
              </a:ext>
            </a:extLst>
          </p:cNvPr>
          <p:cNvSpPr/>
          <p:nvPr/>
        </p:nvSpPr>
        <p:spPr>
          <a:xfrm>
            <a:off x="6790348" y="5639702"/>
            <a:ext cx="1244477" cy="38217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Controller</a:t>
            </a:r>
            <a:endParaRPr lang="ko-KR" altLang="en-US" sz="1600" dirty="0"/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D733D5B8-AAFF-410E-9BF1-73C5D8E1986B}"/>
              </a:ext>
            </a:extLst>
          </p:cNvPr>
          <p:cNvCxnSpPr>
            <a:cxnSpLocks/>
          </p:cNvCxnSpPr>
          <p:nvPr/>
        </p:nvCxnSpPr>
        <p:spPr>
          <a:xfrm flipH="1">
            <a:off x="9912057" y="3886207"/>
            <a:ext cx="248648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900B2742-3A19-4426-8C40-B98399BF72A0}"/>
              </a:ext>
            </a:extLst>
          </p:cNvPr>
          <p:cNvCxnSpPr>
            <a:cxnSpLocks/>
          </p:cNvCxnSpPr>
          <p:nvPr/>
        </p:nvCxnSpPr>
        <p:spPr>
          <a:xfrm flipH="1">
            <a:off x="5029939" y="4567113"/>
            <a:ext cx="248648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6FC2781-969F-4423-9589-62C3DDE0A7FB}"/>
              </a:ext>
            </a:extLst>
          </p:cNvPr>
          <p:cNvSpPr/>
          <p:nvPr/>
        </p:nvSpPr>
        <p:spPr>
          <a:xfrm>
            <a:off x="0" y="0"/>
            <a:ext cx="723014" cy="685800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76515BC-E4D0-4155-BAF3-28A494BB1CCF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BBEEBA3-05FE-4671-BAC6-64AA9B2C6D98}"/>
              </a:ext>
            </a:extLst>
          </p:cNvPr>
          <p:cNvSpPr txBox="1"/>
          <p:nvPr/>
        </p:nvSpPr>
        <p:spPr>
          <a:xfrm>
            <a:off x="1318087" y="51325"/>
            <a:ext cx="4822539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Client – Server – DB </a:t>
            </a:r>
            <a:r>
              <a:rPr lang="ko-KR" altLang="en-US" sz="2800" b="1" dirty="0"/>
              <a:t>관계도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E0D58706-FF83-4B62-A5AB-41CE14ECF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936" y="2973138"/>
            <a:ext cx="641751" cy="652412"/>
          </a:xfrm>
          <a:prstGeom prst="rect">
            <a:avLst/>
          </a:prstGeom>
          <a:effectLst/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5AA82E12-BF4B-435C-9DB8-4660E4140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1223" y="3695274"/>
            <a:ext cx="489175" cy="436291"/>
          </a:xfrm>
          <a:prstGeom prst="rect">
            <a:avLst/>
          </a:prstGeom>
          <a:effectLst/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4F109B5E-5B69-4F9B-99AA-48DC67CFEC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105" y="3289776"/>
            <a:ext cx="601556" cy="671548"/>
          </a:xfrm>
          <a:prstGeom prst="rect">
            <a:avLst/>
          </a:prstGeom>
          <a:effectLst/>
        </p:spPr>
      </p:pic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45876B7A-6A40-4FC8-9A80-DF4FD0BDE6C1}"/>
              </a:ext>
            </a:extLst>
          </p:cNvPr>
          <p:cNvSpPr/>
          <p:nvPr/>
        </p:nvSpPr>
        <p:spPr>
          <a:xfrm>
            <a:off x="2648277" y="4847064"/>
            <a:ext cx="3968050" cy="2916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View : </a:t>
            </a:r>
            <a:r>
              <a:rPr lang="ko-KR" altLang="en-US" sz="1200" b="1" dirty="0">
                <a:solidFill>
                  <a:schemeClr val="tx1"/>
                </a:solidFill>
              </a:rPr>
              <a:t>컨트롤러에서 받은 값을 사용자에게 보여준다</a:t>
            </a:r>
            <a:r>
              <a:rPr lang="en-US" altLang="ko-KR" sz="1200" b="1" dirty="0">
                <a:solidFill>
                  <a:schemeClr val="tx1"/>
                </a:solidFill>
              </a:rPr>
              <a:t>.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E270DED0-8141-4CCB-B2E0-92049D16988D}"/>
              </a:ext>
            </a:extLst>
          </p:cNvPr>
          <p:cNvSpPr/>
          <p:nvPr/>
        </p:nvSpPr>
        <p:spPr>
          <a:xfrm>
            <a:off x="6989663" y="2621574"/>
            <a:ext cx="3661207" cy="26688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비즈니스 로직을 처리</a:t>
            </a:r>
            <a:r>
              <a:rPr lang="en-US" altLang="ko-KR" sz="1200" b="1" dirty="0">
                <a:solidFill>
                  <a:schemeClr val="tx1"/>
                </a:solidFill>
              </a:rPr>
              <a:t>, DB</a:t>
            </a:r>
            <a:r>
              <a:rPr lang="ko-KR" altLang="en-US" sz="1200" b="1" dirty="0">
                <a:solidFill>
                  <a:schemeClr val="tx1"/>
                </a:solidFill>
              </a:rPr>
              <a:t>와의 상호작용</a:t>
            </a: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F9AA529F-4EB5-4449-9085-8C2D6A34F4CC}"/>
              </a:ext>
            </a:extLst>
          </p:cNvPr>
          <p:cNvSpPr/>
          <p:nvPr/>
        </p:nvSpPr>
        <p:spPr>
          <a:xfrm>
            <a:off x="6168745" y="145005"/>
            <a:ext cx="1624532" cy="40959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Spring MVC2 </a:t>
            </a:r>
            <a:r>
              <a:rPr lang="ko-KR" altLang="en-US" sz="1200" b="1" dirty="0">
                <a:solidFill>
                  <a:schemeClr val="tx1"/>
                </a:solidFill>
              </a:rPr>
              <a:t>구조</a:t>
            </a: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EE76F3A6-232D-4BEA-8CBA-08D18E03907F}"/>
              </a:ext>
            </a:extLst>
          </p:cNvPr>
          <p:cNvSpPr/>
          <p:nvPr/>
        </p:nvSpPr>
        <p:spPr>
          <a:xfrm>
            <a:off x="8173278" y="5181539"/>
            <a:ext cx="2131456" cy="318348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>
                <a:solidFill>
                  <a:schemeClr val="tx1"/>
                </a:solidFill>
              </a:rPr>
              <a:t>클라이언트의 요청 처리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551041D5-E00C-4DBD-93F0-979E33312043}"/>
              </a:ext>
            </a:extLst>
          </p:cNvPr>
          <p:cNvSpPr/>
          <p:nvPr/>
        </p:nvSpPr>
        <p:spPr>
          <a:xfrm>
            <a:off x="8173278" y="5651868"/>
            <a:ext cx="2131456" cy="318348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모델과 뷰를 연결</a:t>
            </a: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E2E7C13D-8C45-4B0C-8F7D-667C92823947}"/>
              </a:ext>
            </a:extLst>
          </p:cNvPr>
          <p:cNvSpPr/>
          <p:nvPr/>
        </p:nvSpPr>
        <p:spPr>
          <a:xfrm>
            <a:off x="8173278" y="4716244"/>
            <a:ext cx="2131456" cy="318348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다수의 컨트롤러</a:t>
            </a: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E17DB15-0685-42ED-8EFF-2E7D233D6F0A}"/>
              </a:ext>
            </a:extLst>
          </p:cNvPr>
          <p:cNvSpPr/>
          <p:nvPr/>
        </p:nvSpPr>
        <p:spPr>
          <a:xfrm>
            <a:off x="4671707" y="3898736"/>
            <a:ext cx="1043400" cy="245582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>
                <a:solidFill>
                  <a:schemeClr val="tx1"/>
                </a:solidFill>
              </a:rPr>
              <a:t>유저의 요청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247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942536" y="4648186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93972" y="462912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2234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latin typeface="+mj-ea"/>
              </a:rPr>
              <a:t>ERD DB</a:t>
            </a:r>
            <a:r>
              <a:rPr lang="ko-KR" altLang="en-US" sz="2800" b="1" spc="-300" dirty="0">
                <a:latin typeface="+mj-ea"/>
              </a:rPr>
              <a:t>모델링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1D59185-7FE9-49E2-ABCE-91D48561B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6928" y="1113490"/>
            <a:ext cx="7118143" cy="5530127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910879E-03FE-4363-80A5-11B6848BFC0E}"/>
              </a:ext>
            </a:extLst>
          </p:cNvPr>
          <p:cNvSpPr/>
          <p:nvPr/>
        </p:nvSpPr>
        <p:spPr>
          <a:xfrm>
            <a:off x="4265395" y="980045"/>
            <a:ext cx="3661207" cy="26688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Use-Case</a:t>
            </a:r>
            <a:r>
              <a:rPr lang="ko-KR" altLang="en-US" sz="1200" b="1" dirty="0">
                <a:solidFill>
                  <a:schemeClr val="tx1"/>
                </a:solidFill>
              </a:rPr>
              <a:t>를 바탕으로 주요 기능들</a:t>
            </a:r>
          </a:p>
        </p:txBody>
      </p:sp>
    </p:spTree>
    <p:extLst>
      <p:ext uri="{BB962C8B-B14F-4D97-AF65-F5344CB8AC3E}">
        <p14:creationId xmlns:p14="http://schemas.microsoft.com/office/powerpoint/2010/main" val="363686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598485" y="5511957"/>
            <a:ext cx="492164" cy="20192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549921" y="5492893"/>
            <a:ext cx="492164" cy="20192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2234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latin typeface="+mj-ea"/>
              </a:rPr>
              <a:t>ERD DB</a:t>
            </a:r>
            <a:r>
              <a:rPr lang="ko-KR" altLang="en-US" sz="2800" b="1" spc="-300" dirty="0">
                <a:latin typeface="+mj-ea"/>
              </a:rPr>
              <a:t>모델링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A462783-C93E-4AB7-88DB-4269ADCEA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140" y="1032210"/>
            <a:ext cx="5593520" cy="5637972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9874723-8B15-47FC-9AE6-6D23D2256450}"/>
              </a:ext>
            </a:extLst>
          </p:cNvPr>
          <p:cNvSpPr/>
          <p:nvPr/>
        </p:nvSpPr>
        <p:spPr>
          <a:xfrm>
            <a:off x="7804817" y="1336411"/>
            <a:ext cx="2957052" cy="54320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파티 입장권 구매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0F4F1E7F-643E-4E5F-A7F7-3FA253F89B71}"/>
              </a:ext>
            </a:extLst>
          </p:cNvPr>
          <p:cNvSpPr/>
          <p:nvPr/>
        </p:nvSpPr>
        <p:spPr>
          <a:xfrm>
            <a:off x="6718737" y="2083912"/>
            <a:ext cx="5129213" cy="53422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tx1"/>
                </a:solidFill>
              </a:rPr>
              <a:t>파티 입장권을 판매할 이벤트 페이지의 테이블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B5FFC76C-F047-4157-BB19-62A4484E451F}"/>
              </a:ext>
            </a:extLst>
          </p:cNvPr>
          <p:cNvSpPr/>
          <p:nvPr/>
        </p:nvSpPr>
        <p:spPr>
          <a:xfrm>
            <a:off x="6718739" y="2798662"/>
            <a:ext cx="5129213" cy="53422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tx1"/>
                </a:solidFill>
              </a:rPr>
              <a:t>판매될 입장권에 대한 테이블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BE2705B-62FE-46D1-9E77-7A3C87790624}"/>
              </a:ext>
            </a:extLst>
          </p:cNvPr>
          <p:cNvSpPr/>
          <p:nvPr/>
        </p:nvSpPr>
        <p:spPr>
          <a:xfrm>
            <a:off x="6718738" y="3464154"/>
            <a:ext cx="5129213" cy="53422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tx1"/>
                </a:solidFill>
              </a:rPr>
              <a:t>이에 들어가는 첨부파일이 담길 테이블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BCD342E-BBAA-4E80-96D9-62A09FBFA192}"/>
              </a:ext>
            </a:extLst>
          </p:cNvPr>
          <p:cNvSpPr/>
          <p:nvPr/>
        </p:nvSpPr>
        <p:spPr>
          <a:xfrm>
            <a:off x="6718737" y="4129646"/>
            <a:ext cx="5129213" cy="53422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tx1"/>
                </a:solidFill>
              </a:rPr>
              <a:t>입장권 구매 후 유저의 리뷰가 담길 테이블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1E2D840-9B16-4E79-9344-E34DF4235DE7}"/>
              </a:ext>
            </a:extLst>
          </p:cNvPr>
          <p:cNvSpPr/>
          <p:nvPr/>
        </p:nvSpPr>
        <p:spPr>
          <a:xfrm>
            <a:off x="6718737" y="4795138"/>
            <a:ext cx="5129213" cy="53422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tx1"/>
                </a:solidFill>
              </a:rPr>
              <a:t>유저의 정보를 참조할 회원 테이블</a:t>
            </a:r>
          </a:p>
        </p:txBody>
      </p:sp>
    </p:spTree>
    <p:extLst>
      <p:ext uri="{BB962C8B-B14F-4D97-AF65-F5344CB8AC3E}">
        <p14:creationId xmlns:p14="http://schemas.microsoft.com/office/powerpoint/2010/main" val="154764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622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4289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목차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C787120-2B4F-4605-A4C5-091FCD88FE51}"/>
              </a:ext>
            </a:extLst>
          </p:cNvPr>
          <p:cNvSpPr txBox="1"/>
          <p:nvPr/>
        </p:nvSpPr>
        <p:spPr>
          <a:xfrm>
            <a:off x="1227506" y="1351075"/>
            <a:ext cx="3752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/>
              <a:t>01</a:t>
            </a:r>
            <a:endParaRPr lang="ko-KR" altLang="en-US" sz="11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758750-E724-430A-A0F2-9EFF598B872E}"/>
              </a:ext>
            </a:extLst>
          </p:cNvPr>
          <p:cNvSpPr txBox="1"/>
          <p:nvPr/>
        </p:nvSpPr>
        <p:spPr>
          <a:xfrm>
            <a:off x="1653423" y="1364334"/>
            <a:ext cx="19435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주제 선정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2F33C86-F99F-40AD-8EC3-49327A14140E}"/>
              </a:ext>
            </a:extLst>
          </p:cNvPr>
          <p:cNvGrpSpPr/>
          <p:nvPr/>
        </p:nvGrpSpPr>
        <p:grpSpPr>
          <a:xfrm>
            <a:off x="669542" y="2260782"/>
            <a:ext cx="1861368" cy="753137"/>
            <a:chOff x="829339" y="2462460"/>
            <a:chExt cx="2187998" cy="885297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0E60316-A99F-4306-AD12-08F22AAA6FAB}"/>
                </a:ext>
              </a:extLst>
            </p:cNvPr>
            <p:cNvSpPr/>
            <p:nvPr/>
          </p:nvSpPr>
          <p:spPr>
            <a:xfrm>
              <a:off x="829339" y="2462460"/>
              <a:ext cx="404037" cy="88529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b="1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968CE8A-B527-47C0-9066-03DADC28B7CE}"/>
                </a:ext>
              </a:extLst>
            </p:cNvPr>
            <p:cNvSpPr txBox="1"/>
            <p:nvPr/>
          </p:nvSpPr>
          <p:spPr>
            <a:xfrm>
              <a:off x="1387303" y="2473656"/>
              <a:ext cx="409269" cy="3075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b="1" dirty="0"/>
                <a:t>02</a:t>
              </a:r>
              <a:endParaRPr lang="ko-KR" altLang="en-US" sz="1100" b="1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69BE621-F620-4293-B8EC-5111243DE54D}"/>
                </a:ext>
              </a:extLst>
            </p:cNvPr>
            <p:cNvSpPr txBox="1"/>
            <p:nvPr/>
          </p:nvSpPr>
          <p:spPr>
            <a:xfrm>
              <a:off x="1937259" y="2468965"/>
              <a:ext cx="1080078" cy="3979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주요 기능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0D42240-ED66-4DB7-957E-366E682C8D27}"/>
              </a:ext>
            </a:extLst>
          </p:cNvPr>
          <p:cNvGrpSpPr/>
          <p:nvPr/>
        </p:nvGrpSpPr>
        <p:grpSpPr>
          <a:xfrm>
            <a:off x="679121" y="4310817"/>
            <a:ext cx="1834958" cy="753137"/>
            <a:chOff x="829337" y="5262021"/>
            <a:chExt cx="2156955" cy="885297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4B85C0D-066F-4FA7-AF7F-1D2444EB9A8F}"/>
                </a:ext>
              </a:extLst>
            </p:cNvPr>
            <p:cNvSpPr/>
            <p:nvPr/>
          </p:nvSpPr>
          <p:spPr>
            <a:xfrm>
              <a:off x="829337" y="5262021"/>
              <a:ext cx="404037" cy="88529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248E7A5-1F65-4964-BFC7-7A59A3D215B1}"/>
                </a:ext>
              </a:extLst>
            </p:cNvPr>
            <p:cNvSpPr txBox="1"/>
            <p:nvPr/>
          </p:nvSpPr>
          <p:spPr>
            <a:xfrm>
              <a:off x="1387304" y="5283776"/>
              <a:ext cx="409269" cy="3075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b="1" dirty="0"/>
                <a:t>04</a:t>
              </a:r>
              <a:endParaRPr lang="ko-KR" altLang="en-US" sz="1100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4F4C7F6-1986-4807-8260-379BAD7BF178}"/>
                </a:ext>
              </a:extLst>
            </p:cNvPr>
            <p:cNvSpPr txBox="1"/>
            <p:nvPr/>
          </p:nvSpPr>
          <p:spPr>
            <a:xfrm>
              <a:off x="1945782" y="5277912"/>
              <a:ext cx="1040510" cy="3979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기능 시연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5EEAB58-E5F5-4316-A13A-0D72FF87096D}"/>
                </a:ext>
              </a:extLst>
            </p:cNvPr>
            <p:cNvSpPr txBox="1"/>
            <p:nvPr/>
          </p:nvSpPr>
          <p:spPr>
            <a:xfrm>
              <a:off x="1828451" y="5763069"/>
              <a:ext cx="217148" cy="271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900" b="1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618C9C42-8316-4B0B-BD6B-A344801D766B}"/>
              </a:ext>
            </a:extLst>
          </p:cNvPr>
          <p:cNvGrpSpPr/>
          <p:nvPr/>
        </p:nvGrpSpPr>
        <p:grpSpPr>
          <a:xfrm>
            <a:off x="685162" y="5640329"/>
            <a:ext cx="2437257" cy="753137"/>
            <a:chOff x="829337" y="5262021"/>
            <a:chExt cx="2864945" cy="885297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0963384E-5D78-4260-8E7A-3DC5D5DF219B}"/>
                </a:ext>
              </a:extLst>
            </p:cNvPr>
            <p:cNvSpPr/>
            <p:nvPr/>
          </p:nvSpPr>
          <p:spPr>
            <a:xfrm>
              <a:off x="829337" y="5262021"/>
              <a:ext cx="404037" cy="88529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4EA2BD5-AC1A-429C-9713-BC804BA25D3B}"/>
                </a:ext>
              </a:extLst>
            </p:cNvPr>
            <p:cNvSpPr txBox="1"/>
            <p:nvPr/>
          </p:nvSpPr>
          <p:spPr>
            <a:xfrm>
              <a:off x="1387304" y="5283776"/>
              <a:ext cx="409269" cy="3075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b="1" dirty="0"/>
                <a:t>05</a:t>
              </a:r>
              <a:endParaRPr lang="ko-KR" altLang="en-US" sz="1100" b="1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650E201-64E9-4A38-AC1F-A086B13F7531}"/>
                </a:ext>
              </a:extLst>
            </p:cNvPr>
            <p:cNvSpPr txBox="1"/>
            <p:nvPr/>
          </p:nvSpPr>
          <p:spPr>
            <a:xfrm>
              <a:off x="1828451" y="5277912"/>
              <a:ext cx="1865831" cy="3979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팀 원  소개  및  소감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F533A8B-9041-4EE2-AEB4-5087A36A60F6}"/>
                </a:ext>
              </a:extLst>
            </p:cNvPr>
            <p:cNvSpPr txBox="1"/>
            <p:nvPr/>
          </p:nvSpPr>
          <p:spPr>
            <a:xfrm>
              <a:off x="1828451" y="5763069"/>
              <a:ext cx="1260972" cy="271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b="1" dirty="0"/>
                <a:t>개인별 작업 내용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AD391E08-10BC-4101-A26A-65D11452B5E7}"/>
              </a:ext>
            </a:extLst>
          </p:cNvPr>
          <p:cNvGrpSpPr/>
          <p:nvPr/>
        </p:nvGrpSpPr>
        <p:grpSpPr>
          <a:xfrm>
            <a:off x="661183" y="3209531"/>
            <a:ext cx="2306416" cy="753137"/>
            <a:chOff x="829338" y="3500157"/>
            <a:chExt cx="2711142" cy="885297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4E6BC760-E48B-4A13-9857-F92F46AE7C6F}"/>
                </a:ext>
              </a:extLst>
            </p:cNvPr>
            <p:cNvSpPr/>
            <p:nvPr/>
          </p:nvSpPr>
          <p:spPr>
            <a:xfrm>
              <a:off x="829338" y="3500157"/>
              <a:ext cx="404037" cy="88529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0C5A5FA-9921-4034-89D4-4D5A0E373201}"/>
                </a:ext>
              </a:extLst>
            </p:cNvPr>
            <p:cNvSpPr txBox="1"/>
            <p:nvPr/>
          </p:nvSpPr>
          <p:spPr>
            <a:xfrm>
              <a:off x="1387303" y="3516633"/>
              <a:ext cx="409269" cy="3075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b="1" dirty="0"/>
                <a:t>03</a:t>
              </a:r>
              <a:endParaRPr lang="ko-KR" altLang="en-US" sz="1100" b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700C8D0-C9CE-42CF-BFCE-2CC3B008275B}"/>
                </a:ext>
              </a:extLst>
            </p:cNvPr>
            <p:cNvSpPr txBox="1"/>
            <p:nvPr/>
          </p:nvSpPr>
          <p:spPr>
            <a:xfrm>
              <a:off x="1912071" y="3506356"/>
              <a:ext cx="1628409" cy="3979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시스템 아키텍처</a:t>
              </a:r>
            </a:p>
          </p:txBody>
        </p:sp>
      </p:grp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1E9BC64-1D68-40A4-984D-E6C8912C08EC}"/>
              </a:ext>
            </a:extLst>
          </p:cNvPr>
          <p:cNvSpPr/>
          <p:nvPr/>
        </p:nvSpPr>
        <p:spPr>
          <a:xfrm>
            <a:off x="679121" y="1265475"/>
            <a:ext cx="343721" cy="753137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018D551-CC9E-4A64-B18E-4C443D07806D}"/>
              </a:ext>
            </a:extLst>
          </p:cNvPr>
          <p:cNvSpPr txBox="1"/>
          <p:nvPr/>
        </p:nvSpPr>
        <p:spPr>
          <a:xfrm>
            <a:off x="1529084" y="6320906"/>
            <a:ext cx="9172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프로젝트 소감</a:t>
            </a:r>
          </a:p>
        </p:txBody>
      </p:sp>
    </p:spTree>
    <p:extLst>
      <p:ext uri="{BB962C8B-B14F-4D97-AF65-F5344CB8AC3E}">
        <p14:creationId xmlns:p14="http://schemas.microsoft.com/office/powerpoint/2010/main" val="3426901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33551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53490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2234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latin typeface="+mj-ea"/>
              </a:rPr>
              <a:t>ERD DB</a:t>
            </a:r>
            <a:r>
              <a:rPr lang="ko-KR" altLang="en-US" sz="2800" b="1" spc="-300" dirty="0">
                <a:latin typeface="+mj-ea"/>
              </a:rPr>
              <a:t>모델링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8E8971-F556-493F-946E-F79CC318C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55" y="1193830"/>
            <a:ext cx="3163065" cy="47799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B511E60-078B-42B0-BA13-11CABC287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309" y="1191209"/>
            <a:ext cx="3076649" cy="477998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C0E6F31-040B-4DD4-AD72-FC567513FD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232" y="1191209"/>
            <a:ext cx="3167140" cy="4779986"/>
          </a:xfrm>
          <a:prstGeom prst="rect">
            <a:avLst/>
          </a:prstGeom>
        </p:spPr>
      </p:pic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DCD36D9-CA4B-462D-9155-DB3D82ED0EC7}"/>
              </a:ext>
            </a:extLst>
          </p:cNvPr>
          <p:cNvSpPr/>
          <p:nvPr/>
        </p:nvSpPr>
        <p:spPr>
          <a:xfrm>
            <a:off x="3230880" y="6121771"/>
            <a:ext cx="6085118" cy="54320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</a:rPr>
              <a:t>1</a:t>
            </a:r>
            <a:r>
              <a:rPr lang="ko-KR" altLang="en-US" sz="1600" b="1" dirty="0">
                <a:solidFill>
                  <a:schemeClr val="tx1"/>
                </a:solidFill>
              </a:rPr>
              <a:t>대</a:t>
            </a:r>
            <a:r>
              <a:rPr lang="en-US" altLang="ko-KR" sz="1600" b="1" dirty="0">
                <a:solidFill>
                  <a:schemeClr val="tx1"/>
                </a:solidFill>
              </a:rPr>
              <a:t>1, 1</a:t>
            </a:r>
            <a:r>
              <a:rPr lang="ko-KR" altLang="en-US" sz="1600" b="1" dirty="0">
                <a:solidFill>
                  <a:schemeClr val="tx1"/>
                </a:solidFill>
              </a:rPr>
              <a:t>대 다 관계를 통해 서로의 테이블들이 참조된다</a:t>
            </a:r>
            <a:r>
              <a:rPr lang="en-US" altLang="ko-KR" sz="1600" b="1" dirty="0">
                <a:solidFill>
                  <a:schemeClr val="tx1"/>
                </a:solidFill>
              </a:rPr>
              <a:t>.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56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33551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53490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2234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latin typeface="+mj-ea"/>
              </a:rPr>
              <a:t>ERD DB</a:t>
            </a:r>
            <a:r>
              <a:rPr lang="ko-KR" altLang="en-US" sz="2800" b="1" spc="-300" dirty="0">
                <a:latin typeface="+mj-ea"/>
              </a:rPr>
              <a:t>모델링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DCD36D9-CA4B-462D-9155-DB3D82ED0EC7}"/>
              </a:ext>
            </a:extLst>
          </p:cNvPr>
          <p:cNvSpPr/>
          <p:nvPr/>
        </p:nvSpPr>
        <p:spPr>
          <a:xfrm>
            <a:off x="1549400" y="5973812"/>
            <a:ext cx="9093200" cy="54320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각각의 테이블들은 고유의 값</a:t>
            </a:r>
            <a:r>
              <a:rPr lang="en-US" altLang="ko-KR" sz="1600" b="1" dirty="0">
                <a:solidFill>
                  <a:schemeClr val="tx1"/>
                </a:solidFill>
              </a:rPr>
              <a:t>(PK), </a:t>
            </a:r>
            <a:r>
              <a:rPr lang="ko-KR" altLang="en-US" sz="1600" b="1" dirty="0">
                <a:solidFill>
                  <a:schemeClr val="tx1"/>
                </a:solidFill>
              </a:rPr>
              <a:t>참조되는 값</a:t>
            </a:r>
            <a:r>
              <a:rPr lang="en-US" altLang="ko-KR" sz="1600" b="1" dirty="0">
                <a:solidFill>
                  <a:schemeClr val="tx1"/>
                </a:solidFill>
              </a:rPr>
              <a:t>(FK)</a:t>
            </a:r>
            <a:r>
              <a:rPr lang="ko-KR" altLang="en-US" sz="1600" b="1" dirty="0">
                <a:solidFill>
                  <a:schemeClr val="tx1"/>
                </a:solidFill>
              </a:rPr>
              <a:t>로 연관관계를 맺고 있다</a:t>
            </a:r>
            <a:r>
              <a:rPr lang="en-US" altLang="ko-KR" sz="1600" b="1" dirty="0">
                <a:solidFill>
                  <a:schemeClr val="tx1"/>
                </a:solidFill>
              </a:rPr>
              <a:t>.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6042AA0-10B0-409B-8F95-474E8AB5B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673" y="1265798"/>
            <a:ext cx="6563533" cy="432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537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82296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6445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개인 작업 내용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531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33551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53490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67201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latin typeface="+mj-ea"/>
              </a:rPr>
              <a:t>개인 작업 내용</a:t>
            </a:r>
            <a:r>
              <a:rPr lang="en-US" altLang="ko-KR" sz="2800" b="1" spc="-300" dirty="0">
                <a:latin typeface="+mj-ea"/>
              </a:rPr>
              <a:t>(</a:t>
            </a:r>
            <a:r>
              <a:rPr lang="ko-KR" altLang="en-US" sz="2800" b="1" spc="-300" dirty="0">
                <a:latin typeface="+mj-ea"/>
              </a:rPr>
              <a:t>메인 페이지</a:t>
            </a:r>
            <a:r>
              <a:rPr lang="en-US" altLang="ko-KR" sz="2800" b="1" spc="-300" dirty="0">
                <a:latin typeface="+mj-ea"/>
              </a:rPr>
              <a:t> : </a:t>
            </a:r>
            <a:r>
              <a:rPr lang="ko-KR" altLang="en-US" sz="2800" b="1" spc="-300" dirty="0">
                <a:latin typeface="+mj-ea"/>
              </a:rPr>
              <a:t>파티게시판 영역</a:t>
            </a:r>
            <a:r>
              <a:rPr lang="en-US" altLang="ko-KR" sz="2800" b="1" spc="-300" dirty="0">
                <a:latin typeface="+mj-ea"/>
              </a:rPr>
              <a:t>)</a:t>
            </a:r>
            <a:endParaRPr lang="ko-KR" altLang="en-US" sz="2800" b="1" spc="-300" dirty="0">
              <a:latin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A465918-4151-435E-A209-E61120877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29" y="4040095"/>
            <a:ext cx="2836118" cy="260055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804B991-7270-4693-9983-13E10FD3E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998" y="1341852"/>
            <a:ext cx="2925243" cy="2600566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0329004-DB69-4D22-B2AC-7274D9BB82DE}"/>
              </a:ext>
            </a:extLst>
          </p:cNvPr>
          <p:cNvSpPr/>
          <p:nvPr/>
        </p:nvSpPr>
        <p:spPr>
          <a:xfrm>
            <a:off x="767213" y="1279794"/>
            <a:ext cx="999744" cy="24993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전체보기 클릭 시 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9695A7E4-66F5-4131-A386-498E0AA7A019}"/>
              </a:ext>
            </a:extLst>
          </p:cNvPr>
          <p:cNvSpPr/>
          <p:nvPr/>
        </p:nvSpPr>
        <p:spPr>
          <a:xfrm>
            <a:off x="876941" y="4004476"/>
            <a:ext cx="999744" cy="24993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점심파티 클릭 시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1514015-1515-49C4-9A69-F7E213249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5315" y="1121094"/>
            <a:ext cx="5725746" cy="192476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9FA322A-70B1-49B4-A2E5-412457D9CD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287" y="3290303"/>
            <a:ext cx="2110581" cy="2826217"/>
          </a:xfrm>
          <a:prstGeom prst="rect">
            <a:avLst/>
          </a:prstGeom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29FA8A6-2327-4267-8E24-657AD7B286AA}"/>
              </a:ext>
            </a:extLst>
          </p:cNvPr>
          <p:cNvSpPr/>
          <p:nvPr/>
        </p:nvSpPr>
        <p:spPr>
          <a:xfrm>
            <a:off x="5900044" y="3292441"/>
            <a:ext cx="3256147" cy="21369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[Controller]</a:t>
            </a:r>
          </a:p>
          <a:p>
            <a:pPr algn="ctr"/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카테고리 클릭 시 내용이 변경될 수 있도록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 파라미터 값에 </a:t>
            </a:r>
            <a:r>
              <a:rPr lang="en-US" altLang="ko-KR" sz="800" b="1" dirty="0">
                <a:solidFill>
                  <a:schemeClr val="tx1"/>
                </a:solidFill>
              </a:rPr>
              <a:t> meal </a:t>
            </a:r>
            <a:r>
              <a:rPr lang="ko-KR" altLang="en-US" sz="800" b="1" dirty="0">
                <a:solidFill>
                  <a:schemeClr val="tx1"/>
                </a:solidFill>
              </a:rPr>
              <a:t>추가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[XML]</a:t>
            </a:r>
          </a:p>
          <a:p>
            <a:pPr algn="ctr"/>
            <a:r>
              <a:rPr lang="ko-KR" altLang="en-US" sz="800" b="1" dirty="0" err="1">
                <a:solidFill>
                  <a:schemeClr val="tx1"/>
                </a:solidFill>
              </a:rPr>
              <a:t>쿼리문</a:t>
            </a:r>
            <a:r>
              <a:rPr lang="ko-KR" altLang="en-US" sz="800" b="1" dirty="0">
                <a:solidFill>
                  <a:schemeClr val="tx1"/>
                </a:solidFill>
              </a:rPr>
              <a:t> 작성 조회 조건을 </a:t>
            </a:r>
            <a:r>
              <a:rPr lang="en-US" altLang="ko-KR" sz="800" b="1" dirty="0">
                <a:solidFill>
                  <a:schemeClr val="tx1"/>
                </a:solidFill>
              </a:rPr>
              <a:t>meal</a:t>
            </a:r>
            <a:r>
              <a:rPr lang="ko-KR" altLang="en-US" sz="800" b="1" dirty="0">
                <a:solidFill>
                  <a:schemeClr val="tx1"/>
                </a:solidFill>
              </a:rPr>
              <a:t>로 하여 클릭 시 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meal</a:t>
            </a:r>
            <a:r>
              <a:rPr lang="ko-KR" altLang="en-US" sz="800" b="1" dirty="0">
                <a:solidFill>
                  <a:schemeClr val="tx1"/>
                </a:solidFill>
              </a:rPr>
              <a:t>에 해당되는 데이터들만 조회되도록 설정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[</a:t>
            </a:r>
            <a:r>
              <a:rPr lang="en-US" altLang="ko-KR" sz="800" b="1" dirty="0" err="1">
                <a:solidFill>
                  <a:schemeClr val="tx1"/>
                </a:solidFill>
              </a:rPr>
              <a:t>thymeleaf</a:t>
            </a:r>
            <a:r>
              <a:rPr lang="en-US" altLang="ko-KR" sz="800" b="1" dirty="0">
                <a:solidFill>
                  <a:schemeClr val="tx1"/>
                </a:solidFill>
              </a:rPr>
              <a:t>]</a:t>
            </a:r>
          </a:p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변경되는 영역은 </a:t>
            </a:r>
            <a:r>
              <a:rPr lang="ko-KR" altLang="en-US" sz="800" b="1" dirty="0" err="1">
                <a:solidFill>
                  <a:schemeClr val="tx1"/>
                </a:solidFill>
              </a:rPr>
              <a:t>타임리프를</a:t>
            </a:r>
            <a:r>
              <a:rPr lang="ko-KR" altLang="en-US" sz="800" b="1" dirty="0">
                <a:solidFill>
                  <a:schemeClr val="tx1"/>
                </a:solidFill>
              </a:rPr>
              <a:t> 통해 데이터 출력</a:t>
            </a:r>
            <a:r>
              <a:rPr lang="en-US" altLang="ko-KR" sz="800" b="1" dirty="0">
                <a:solidFill>
                  <a:schemeClr val="tx1"/>
                </a:solidFill>
              </a:rPr>
              <a:t> 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7E473AB-C4AE-4943-B1EE-06A35CE37A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8527" y="5675925"/>
            <a:ext cx="5537343" cy="35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97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33551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53490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7888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latin typeface="+mj-ea"/>
              </a:rPr>
              <a:t>개인 작업 내용</a:t>
            </a:r>
            <a:r>
              <a:rPr lang="en-US" altLang="ko-KR" sz="2800" b="1" spc="-300" dirty="0">
                <a:latin typeface="+mj-ea"/>
              </a:rPr>
              <a:t>(</a:t>
            </a:r>
            <a:r>
              <a:rPr lang="ko-KR" altLang="en-US" sz="2800" b="1" spc="-300" dirty="0">
                <a:latin typeface="+mj-ea"/>
              </a:rPr>
              <a:t>메인 페이지</a:t>
            </a:r>
            <a:r>
              <a:rPr lang="en-US" altLang="ko-KR" sz="2800" b="1" spc="-300" dirty="0">
                <a:latin typeface="+mj-ea"/>
              </a:rPr>
              <a:t> : </a:t>
            </a:r>
            <a:r>
              <a:rPr lang="ko-KR" altLang="en-US" sz="2800" b="1" spc="-300" dirty="0">
                <a:latin typeface="+mj-ea"/>
              </a:rPr>
              <a:t>이벤트</a:t>
            </a:r>
            <a:r>
              <a:rPr lang="en-US" altLang="ko-KR" sz="2800" b="1" spc="-300" dirty="0">
                <a:latin typeface="+mj-ea"/>
              </a:rPr>
              <a:t>/</a:t>
            </a:r>
            <a:r>
              <a:rPr lang="ko-KR" altLang="en-US" sz="2800" b="1" spc="-300" dirty="0" err="1">
                <a:latin typeface="+mj-ea"/>
              </a:rPr>
              <a:t>피드</a:t>
            </a:r>
            <a:r>
              <a:rPr lang="ko-KR" altLang="en-US" sz="2800" b="1" spc="-300" dirty="0">
                <a:latin typeface="+mj-ea"/>
              </a:rPr>
              <a:t> 게시판 영역</a:t>
            </a:r>
            <a:r>
              <a:rPr lang="en-US" altLang="ko-KR" sz="2800" b="1" spc="-300" dirty="0">
                <a:latin typeface="+mj-ea"/>
              </a:rPr>
              <a:t>)</a:t>
            </a:r>
            <a:endParaRPr lang="ko-KR" altLang="en-US" sz="2800" b="1" spc="-300" dirty="0">
              <a:latin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D1105B6-B013-47FD-A749-B09C38D5E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77" y="1032210"/>
            <a:ext cx="3946895" cy="251565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C787898-9690-4F91-822C-678446A75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3725246"/>
            <a:ext cx="4203803" cy="241952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445D69F-50AA-4286-B70F-CDF428150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2382" y="1341852"/>
            <a:ext cx="2567059" cy="5273040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A3EEDC74-144B-4549-840D-7C58532255C6}"/>
              </a:ext>
            </a:extLst>
          </p:cNvPr>
          <p:cNvSpPr/>
          <p:nvPr/>
        </p:nvSpPr>
        <p:spPr>
          <a:xfrm>
            <a:off x="9094349" y="1193828"/>
            <a:ext cx="2615092" cy="24993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 err="1">
                <a:solidFill>
                  <a:schemeClr val="tx1"/>
                </a:solidFill>
              </a:rPr>
              <a:t>피그마로</a:t>
            </a:r>
            <a:r>
              <a:rPr lang="ko-KR" altLang="en-US" sz="800" b="1" dirty="0">
                <a:solidFill>
                  <a:schemeClr val="tx1"/>
                </a:solidFill>
              </a:rPr>
              <a:t> 작업한 </a:t>
            </a:r>
            <a:r>
              <a:rPr lang="en-US" altLang="ko-KR" sz="800" b="1" dirty="0">
                <a:solidFill>
                  <a:schemeClr val="tx1"/>
                </a:solidFill>
              </a:rPr>
              <a:t>UI </a:t>
            </a:r>
            <a:r>
              <a:rPr lang="ko-KR" altLang="en-US" sz="800" b="1" dirty="0">
                <a:solidFill>
                  <a:schemeClr val="tx1"/>
                </a:solidFill>
              </a:rPr>
              <a:t>프로토타입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2C308E6-49DB-4A47-AC0A-9420128EB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1734" y="1122318"/>
            <a:ext cx="1952736" cy="242554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FBA78E8-4D1E-4725-8B79-1EBFF23550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4636" y="3834393"/>
            <a:ext cx="2464561" cy="2356285"/>
          </a:xfrm>
          <a:prstGeom prst="rect">
            <a:avLst/>
          </a:prstGeom>
        </p:spPr>
      </p:pic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33CC8E3-195E-4541-B554-A8A3227CED61}"/>
              </a:ext>
            </a:extLst>
          </p:cNvPr>
          <p:cNvSpPr/>
          <p:nvPr/>
        </p:nvSpPr>
        <p:spPr>
          <a:xfrm>
            <a:off x="6699504" y="1461224"/>
            <a:ext cx="2418861" cy="179613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[XML]</a:t>
            </a:r>
          </a:p>
          <a:p>
            <a:pPr algn="ctr"/>
            <a:r>
              <a:rPr lang="ko-KR" altLang="en-US" sz="800" b="1" dirty="0" err="1">
                <a:solidFill>
                  <a:schemeClr val="tx1"/>
                </a:solidFill>
              </a:rPr>
              <a:t>메인페이지에서는</a:t>
            </a:r>
            <a:r>
              <a:rPr lang="ko-KR" altLang="en-US" sz="800" b="1" dirty="0">
                <a:solidFill>
                  <a:schemeClr val="tx1"/>
                </a:solidFill>
              </a:rPr>
              <a:t> 해당 카테고리의 내용을 요약해서 보여줘야하기 때문에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Limit </a:t>
            </a:r>
            <a:r>
              <a:rPr lang="ko-KR" altLang="en-US" sz="800" b="1" dirty="0">
                <a:solidFill>
                  <a:schemeClr val="tx1"/>
                </a:solidFill>
              </a:rPr>
              <a:t>조건을 통해 </a:t>
            </a:r>
            <a:r>
              <a:rPr lang="en-US" altLang="ko-KR" sz="800" b="1" dirty="0">
                <a:solidFill>
                  <a:schemeClr val="tx1"/>
                </a:solidFill>
              </a:rPr>
              <a:t>6</a:t>
            </a:r>
            <a:r>
              <a:rPr lang="ko-KR" altLang="en-US" sz="800" b="1" dirty="0">
                <a:solidFill>
                  <a:schemeClr val="tx1"/>
                </a:solidFill>
              </a:rPr>
              <a:t>개</a:t>
            </a:r>
            <a:r>
              <a:rPr lang="en-US" altLang="ko-KR" sz="800" b="1" dirty="0">
                <a:solidFill>
                  <a:schemeClr val="tx1"/>
                </a:solidFill>
              </a:rPr>
              <a:t>/8</a:t>
            </a:r>
            <a:r>
              <a:rPr lang="ko-KR" altLang="en-US" sz="800" b="1" dirty="0">
                <a:solidFill>
                  <a:schemeClr val="tx1"/>
                </a:solidFill>
              </a:rPr>
              <a:t>개의 게시물만 노출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[UI]</a:t>
            </a:r>
          </a:p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UI </a:t>
            </a:r>
            <a:r>
              <a:rPr lang="ko-KR" altLang="en-US" sz="800" b="1" dirty="0">
                <a:solidFill>
                  <a:schemeClr val="tx1"/>
                </a:solidFill>
              </a:rPr>
              <a:t>구성은 고객의 요청을 얼마나 소화해낼 </a:t>
            </a:r>
            <a:r>
              <a:rPr lang="ko-KR" altLang="en-US" sz="800" b="1" dirty="0" err="1">
                <a:solidFill>
                  <a:schemeClr val="tx1"/>
                </a:solidFill>
              </a:rPr>
              <a:t>수있을지</a:t>
            </a:r>
            <a:r>
              <a:rPr lang="ko-KR" altLang="en-US" sz="800" b="1" dirty="0">
                <a:solidFill>
                  <a:schemeClr val="tx1"/>
                </a:solidFill>
              </a:rPr>
              <a:t> 여부와 같다고 생각하여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기획한 </a:t>
            </a:r>
            <a:r>
              <a:rPr lang="en-US" altLang="ko-KR" sz="800" b="1" dirty="0">
                <a:solidFill>
                  <a:schemeClr val="tx1"/>
                </a:solidFill>
              </a:rPr>
              <a:t>UI </a:t>
            </a:r>
            <a:r>
              <a:rPr lang="ko-KR" altLang="en-US" sz="800" b="1" dirty="0">
                <a:solidFill>
                  <a:schemeClr val="tx1"/>
                </a:solidFill>
              </a:rPr>
              <a:t>프로토타입과 최대한 동일하게 구성하려고 함</a:t>
            </a:r>
            <a:r>
              <a:rPr lang="en-US" altLang="ko-KR" sz="800" b="1" dirty="0">
                <a:solidFill>
                  <a:schemeClr val="tx1"/>
                </a:solidFill>
              </a:rPr>
              <a:t>.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91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33551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53490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4475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latin typeface="+mj-ea"/>
              </a:rPr>
              <a:t>개인 작업 내용</a:t>
            </a:r>
            <a:r>
              <a:rPr lang="en-US" altLang="ko-KR" sz="2800" b="1" spc="-300" dirty="0">
                <a:latin typeface="+mj-ea"/>
              </a:rPr>
              <a:t>(</a:t>
            </a:r>
            <a:r>
              <a:rPr lang="ko-KR" altLang="en-US" sz="2800" b="1" spc="-300" dirty="0">
                <a:latin typeface="+mj-ea"/>
              </a:rPr>
              <a:t>이벤트 게시판</a:t>
            </a:r>
            <a:r>
              <a:rPr lang="en-US" altLang="ko-KR" sz="2800" b="1" spc="-300" dirty="0">
                <a:latin typeface="+mj-ea"/>
              </a:rPr>
              <a:t>)</a:t>
            </a:r>
            <a:endParaRPr lang="ko-KR" altLang="en-US" sz="2800" b="1" spc="-300" dirty="0">
              <a:latin typeface="+mj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219AD3F-D45E-4BD3-B5CD-FD01C0CFC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36" y="1145797"/>
            <a:ext cx="5175504" cy="280109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71E2844-FE65-4242-9622-2D32D2968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337" y="312934"/>
            <a:ext cx="5244525" cy="4728074"/>
          </a:xfrm>
          <a:prstGeom prst="rect">
            <a:avLst/>
          </a:prstGeom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1DD7FFD-76E7-4F12-9CB2-F2ADCC25C1C2}"/>
              </a:ext>
            </a:extLst>
          </p:cNvPr>
          <p:cNvSpPr/>
          <p:nvPr/>
        </p:nvSpPr>
        <p:spPr>
          <a:xfrm>
            <a:off x="574275" y="4620181"/>
            <a:ext cx="5003565" cy="580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외부 라이브러리 </a:t>
            </a:r>
            <a:r>
              <a:rPr lang="en-US" altLang="ko-KR" sz="800" b="1" dirty="0">
                <a:solidFill>
                  <a:schemeClr val="tx1"/>
                </a:solidFill>
              </a:rPr>
              <a:t>[</a:t>
            </a:r>
            <a:r>
              <a:rPr lang="ko-KR" altLang="en-US" sz="800" b="1" dirty="0" err="1">
                <a:solidFill>
                  <a:schemeClr val="tx1"/>
                </a:solidFill>
              </a:rPr>
              <a:t>풀캘린더</a:t>
            </a:r>
            <a:r>
              <a:rPr lang="en-US" altLang="ko-KR" sz="800" b="1" dirty="0">
                <a:solidFill>
                  <a:schemeClr val="tx1"/>
                </a:solidFill>
              </a:rPr>
              <a:t>]</a:t>
            </a:r>
            <a:r>
              <a:rPr lang="ko-KR" altLang="en-US" sz="800" b="1" dirty="0">
                <a:solidFill>
                  <a:schemeClr val="tx1"/>
                </a:solidFill>
              </a:rPr>
              <a:t>를 사용해 이벤트 일정을 달력형식으로 노출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하단에 게시물은 </a:t>
            </a:r>
            <a:r>
              <a:rPr lang="ko-KR" altLang="en-US" sz="800" b="1" dirty="0" err="1">
                <a:solidFill>
                  <a:schemeClr val="tx1"/>
                </a:solidFill>
              </a:rPr>
              <a:t>페이징</a:t>
            </a:r>
            <a:r>
              <a:rPr lang="ko-KR" altLang="en-US" sz="800" b="1" dirty="0">
                <a:solidFill>
                  <a:schemeClr val="tx1"/>
                </a:solidFill>
              </a:rPr>
              <a:t> 기능을 추가</a:t>
            </a:r>
            <a:r>
              <a:rPr lang="en-US" altLang="ko-KR" sz="800" b="1" dirty="0">
                <a:solidFill>
                  <a:schemeClr val="tx1"/>
                </a:solidFill>
              </a:rPr>
              <a:t>.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B06123E-DB03-440C-851D-E14A26173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2314" y="5113124"/>
            <a:ext cx="2508378" cy="156198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1ACC8C9-11F2-45D8-8286-589B76133A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7364" y="5194069"/>
            <a:ext cx="2280475" cy="148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50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33551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53490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4475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latin typeface="+mj-ea"/>
              </a:rPr>
              <a:t>개인 작업 내용</a:t>
            </a:r>
            <a:r>
              <a:rPr lang="en-US" altLang="ko-KR" sz="2800" b="1" spc="-300" dirty="0">
                <a:latin typeface="+mj-ea"/>
              </a:rPr>
              <a:t>(</a:t>
            </a:r>
            <a:r>
              <a:rPr lang="ko-KR" altLang="en-US" sz="2800" b="1" spc="-300" dirty="0">
                <a:latin typeface="+mj-ea"/>
              </a:rPr>
              <a:t>이벤트 게시판</a:t>
            </a:r>
            <a:r>
              <a:rPr lang="en-US" altLang="ko-KR" sz="2800" b="1" spc="-300" dirty="0">
                <a:latin typeface="+mj-ea"/>
              </a:rPr>
              <a:t>)</a:t>
            </a:r>
            <a:endParaRPr lang="ko-KR" altLang="en-US" sz="2800" b="1" spc="-300" dirty="0">
              <a:latin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39A3BAA-74D3-465B-BE88-B07975E39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223" y="962581"/>
            <a:ext cx="6175583" cy="266452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85AA1B4-F915-4A2F-A9DF-AFD7C4A17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223" y="2486303"/>
            <a:ext cx="3547012" cy="243616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4919006-08D4-42C8-8A96-A99BA0DC2D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267" y="5181397"/>
            <a:ext cx="7107936" cy="834516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1CB69BE7-515A-46D9-ADCA-C0F78C4E595D}"/>
              </a:ext>
            </a:extLst>
          </p:cNvPr>
          <p:cNvSpPr/>
          <p:nvPr/>
        </p:nvSpPr>
        <p:spPr>
          <a:xfrm>
            <a:off x="6928212" y="1193828"/>
            <a:ext cx="5003565" cy="580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카카오 간편결제 기능을 </a:t>
            </a:r>
            <a:r>
              <a:rPr lang="en-US" altLang="ko-KR" sz="800" b="1" dirty="0">
                <a:solidFill>
                  <a:schemeClr val="tx1"/>
                </a:solidFill>
              </a:rPr>
              <a:t>“Import” </a:t>
            </a:r>
            <a:r>
              <a:rPr lang="ko-KR" altLang="en-US" sz="800" b="1" dirty="0">
                <a:solidFill>
                  <a:schemeClr val="tx1"/>
                </a:solidFill>
              </a:rPr>
              <a:t>결제 </a:t>
            </a:r>
            <a:r>
              <a:rPr lang="en-US" altLang="ko-KR" sz="800" b="1" dirty="0" err="1">
                <a:solidFill>
                  <a:schemeClr val="tx1"/>
                </a:solidFill>
              </a:rPr>
              <a:t>api</a:t>
            </a:r>
            <a:r>
              <a:rPr lang="ko-KR" altLang="en-US" sz="800" b="1" dirty="0" err="1">
                <a:solidFill>
                  <a:schemeClr val="tx1"/>
                </a:solidFill>
              </a:rPr>
              <a:t>를</a:t>
            </a:r>
            <a:r>
              <a:rPr lang="ko-KR" altLang="en-US" sz="800" b="1" dirty="0">
                <a:solidFill>
                  <a:schemeClr val="tx1"/>
                </a:solidFill>
              </a:rPr>
              <a:t> 사용하여 구현하였고</a:t>
            </a:r>
            <a:r>
              <a:rPr lang="en-US" altLang="ko-KR" sz="800" b="1" dirty="0">
                <a:solidFill>
                  <a:schemeClr val="tx1"/>
                </a:solidFill>
              </a:rPr>
              <a:t>, </a:t>
            </a:r>
            <a:r>
              <a:rPr lang="ko-KR" altLang="en-US" sz="800" b="1" dirty="0">
                <a:solidFill>
                  <a:schemeClr val="tx1"/>
                </a:solidFill>
              </a:rPr>
              <a:t>결제 수량 증가와 결제 금액 계산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결제 후 마이페이지 내 예약 내역 관리에 해당 결제 내역이 추가</a:t>
            </a:r>
            <a:r>
              <a:rPr lang="en-US" altLang="ko-KR" sz="800" b="1" dirty="0">
                <a:solidFill>
                  <a:schemeClr val="tx1"/>
                </a:solidFill>
              </a:rPr>
              <a:t>, </a:t>
            </a:r>
            <a:r>
              <a:rPr lang="ko-KR" altLang="en-US" sz="800" b="1" dirty="0">
                <a:solidFill>
                  <a:schemeClr val="tx1"/>
                </a:solidFill>
              </a:rPr>
              <a:t>조회 되도록 기능 구현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594C378-9CFE-4BC9-8E3F-BA23B3F5D7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8212" y="3948970"/>
            <a:ext cx="2679380" cy="266452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963C3BD-8574-4564-9CAF-E68E82E855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8213" y="1876845"/>
            <a:ext cx="2968964" cy="196973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81A2B93-71EC-411E-B198-A88BAACE08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91182" y="2854682"/>
            <a:ext cx="3508794" cy="91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85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33551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53490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4475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latin typeface="+mj-ea"/>
              </a:rPr>
              <a:t>개인 작업 내용</a:t>
            </a:r>
            <a:r>
              <a:rPr lang="en-US" altLang="ko-KR" sz="2800" b="1" spc="-300" dirty="0">
                <a:latin typeface="+mj-ea"/>
              </a:rPr>
              <a:t>(</a:t>
            </a:r>
            <a:r>
              <a:rPr lang="ko-KR" altLang="en-US" sz="2800" b="1" spc="-300" dirty="0">
                <a:latin typeface="+mj-ea"/>
              </a:rPr>
              <a:t>관리자 페이지</a:t>
            </a:r>
            <a:r>
              <a:rPr lang="en-US" altLang="ko-KR" sz="2800" b="1" spc="-300" dirty="0">
                <a:latin typeface="+mj-ea"/>
              </a:rPr>
              <a:t>)</a:t>
            </a:r>
            <a:endParaRPr lang="ko-KR" altLang="en-US" sz="2800" b="1" spc="-300" dirty="0">
              <a:latin typeface="+mj-ea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1CB69BE7-515A-46D9-ADCA-C0F78C4E595D}"/>
              </a:ext>
            </a:extLst>
          </p:cNvPr>
          <p:cNvSpPr/>
          <p:nvPr/>
        </p:nvSpPr>
        <p:spPr>
          <a:xfrm>
            <a:off x="6928212" y="1193828"/>
            <a:ext cx="5003565" cy="580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이벤트 게시판의 게시물은 관리자가 작성하는 게시물이기때문에 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관리자페이지에서만 접근 가능하게 만들었고</a:t>
            </a:r>
            <a:r>
              <a:rPr lang="en-US" altLang="ko-KR" sz="800" b="1" dirty="0">
                <a:solidFill>
                  <a:schemeClr val="tx1"/>
                </a:solidFill>
              </a:rPr>
              <a:t>, </a:t>
            </a:r>
            <a:r>
              <a:rPr lang="ko-KR" altLang="en-US" sz="800" b="1" dirty="0">
                <a:solidFill>
                  <a:schemeClr val="tx1"/>
                </a:solidFill>
              </a:rPr>
              <a:t>삭제</a:t>
            </a:r>
            <a:r>
              <a:rPr lang="en-US" altLang="ko-KR" sz="800" b="1" dirty="0">
                <a:solidFill>
                  <a:schemeClr val="tx1"/>
                </a:solidFill>
              </a:rPr>
              <a:t>, </a:t>
            </a:r>
            <a:r>
              <a:rPr lang="ko-KR" altLang="en-US" sz="800" b="1" dirty="0">
                <a:solidFill>
                  <a:schemeClr val="tx1"/>
                </a:solidFill>
              </a:rPr>
              <a:t>수정</a:t>
            </a:r>
            <a:r>
              <a:rPr lang="en-US" altLang="ko-KR" sz="800" b="1" dirty="0">
                <a:solidFill>
                  <a:schemeClr val="tx1"/>
                </a:solidFill>
              </a:rPr>
              <a:t>, </a:t>
            </a:r>
            <a:r>
              <a:rPr lang="ko-KR" altLang="en-US" sz="800" b="1" dirty="0">
                <a:solidFill>
                  <a:schemeClr val="tx1"/>
                </a:solidFill>
              </a:rPr>
              <a:t>작성 </a:t>
            </a:r>
            <a:r>
              <a:rPr lang="en-US" altLang="ko-KR" sz="800" b="1" dirty="0">
                <a:solidFill>
                  <a:schemeClr val="tx1"/>
                </a:solidFill>
              </a:rPr>
              <a:t>CRUD</a:t>
            </a:r>
            <a:r>
              <a:rPr lang="ko-KR" altLang="en-US" sz="800" b="1" dirty="0">
                <a:solidFill>
                  <a:schemeClr val="tx1"/>
                </a:solidFill>
              </a:rPr>
              <a:t>를 구현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72E4DF-DDCC-4C6B-9065-07B1F82E7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600" y="1193828"/>
            <a:ext cx="6562612" cy="15499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52060D3-267E-414D-AF33-9A517CA56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600" y="2978570"/>
            <a:ext cx="2809724" cy="171783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01AB2FC-E1A6-4741-9DCE-9BFB3954D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600" y="4444421"/>
            <a:ext cx="6714072" cy="63912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E8E244F-3B01-4620-ACDA-96E62340A8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2593" y="1975525"/>
            <a:ext cx="3330321" cy="3688647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3B36588-EF4C-4101-A37A-2F6A9E548145}"/>
              </a:ext>
            </a:extLst>
          </p:cNvPr>
          <p:cNvSpPr/>
          <p:nvPr/>
        </p:nvSpPr>
        <p:spPr>
          <a:xfrm>
            <a:off x="723014" y="4027924"/>
            <a:ext cx="1547189" cy="30964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>
                <a:solidFill>
                  <a:schemeClr val="tx1"/>
                </a:solidFill>
              </a:rPr>
              <a:t>이벤트 게시물 수정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0690EEA-1DB0-4115-88FF-EBF01BF3CD0C}"/>
              </a:ext>
            </a:extLst>
          </p:cNvPr>
          <p:cNvSpPr/>
          <p:nvPr/>
        </p:nvSpPr>
        <p:spPr>
          <a:xfrm>
            <a:off x="9144158" y="1929271"/>
            <a:ext cx="1547189" cy="30964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이벤트 게시물 작성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CEDBC319-B2AD-4AA9-A7A3-8A8C3DFDFD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600" y="5069221"/>
            <a:ext cx="7506266" cy="1468394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36A8C20C-3891-436A-BD86-32AB1462910E}"/>
              </a:ext>
            </a:extLst>
          </p:cNvPr>
          <p:cNvSpPr/>
          <p:nvPr/>
        </p:nvSpPr>
        <p:spPr>
          <a:xfrm>
            <a:off x="3861210" y="5090943"/>
            <a:ext cx="1547189" cy="30964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공지사항 게시판 </a:t>
            </a:r>
            <a:r>
              <a:rPr lang="en-US" altLang="ko-KR" sz="800" b="1" dirty="0">
                <a:solidFill>
                  <a:schemeClr val="tx1"/>
                </a:solidFill>
              </a:rPr>
              <a:t>CRUD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869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33551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5349042" y="4620181"/>
            <a:ext cx="280346" cy="12460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38347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latin typeface="+mj-ea"/>
              </a:rPr>
              <a:t>공통 작업 내용</a:t>
            </a:r>
            <a:r>
              <a:rPr lang="en-US" altLang="ko-KR" sz="2800" b="1" spc="-300" dirty="0">
                <a:latin typeface="+mj-ea"/>
              </a:rPr>
              <a:t>(</a:t>
            </a:r>
            <a:r>
              <a:rPr lang="ko-KR" altLang="en-US" sz="2800" b="1" spc="-300" dirty="0">
                <a:latin typeface="+mj-ea"/>
              </a:rPr>
              <a:t>기능 구현</a:t>
            </a:r>
            <a:r>
              <a:rPr lang="en-US" altLang="ko-KR" sz="2800" b="1" spc="-300" dirty="0">
                <a:latin typeface="+mj-ea"/>
              </a:rPr>
              <a:t>)</a:t>
            </a:r>
            <a:endParaRPr lang="ko-KR" altLang="en-US" sz="2800" b="1" spc="-300" dirty="0">
              <a:latin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95F982-E400-4D38-BF25-C04BBE282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77" y="1156417"/>
            <a:ext cx="5404866" cy="25722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9A9AB29-189E-4CBD-B635-CA6D3159F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2031" y="1023967"/>
            <a:ext cx="5007565" cy="3117773"/>
          </a:xfrm>
          <a:prstGeom prst="rect">
            <a:avLst/>
          </a:prstGeom>
        </p:spPr>
      </p:pic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6D3024BA-7E8B-4C5F-BE34-B78D48F2BC68}"/>
              </a:ext>
            </a:extLst>
          </p:cNvPr>
          <p:cNvSpPr/>
          <p:nvPr/>
        </p:nvSpPr>
        <p:spPr>
          <a:xfrm>
            <a:off x="723014" y="4027924"/>
            <a:ext cx="1547189" cy="30964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파티참여 기능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F37B3815-D0F0-4FA7-969B-D9D230682DD1}"/>
              </a:ext>
            </a:extLst>
          </p:cNvPr>
          <p:cNvSpPr/>
          <p:nvPr/>
        </p:nvSpPr>
        <p:spPr>
          <a:xfrm>
            <a:off x="8082218" y="4082788"/>
            <a:ext cx="1547189" cy="30964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회원가입 </a:t>
            </a:r>
            <a:r>
              <a:rPr lang="en-US" altLang="ko-KR" sz="800" b="1" dirty="0">
                <a:solidFill>
                  <a:schemeClr val="tx1"/>
                </a:solidFill>
              </a:rPr>
              <a:t>(</a:t>
            </a:r>
            <a:r>
              <a:rPr lang="ko-KR" altLang="en-US" sz="800" b="1" dirty="0">
                <a:solidFill>
                  <a:schemeClr val="tx1"/>
                </a:solidFill>
              </a:rPr>
              <a:t>주소입력</a:t>
            </a:r>
            <a:r>
              <a:rPr lang="en-US" altLang="ko-KR" sz="800" b="1" dirty="0">
                <a:solidFill>
                  <a:schemeClr val="tx1"/>
                </a:solidFill>
              </a:rPr>
              <a:t>)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3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31773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latin typeface="+mj-ea"/>
              </a:rPr>
              <a:t>개인 작업 내용</a:t>
            </a:r>
            <a:r>
              <a:rPr lang="en-US" altLang="ko-KR" sz="2800" b="1" spc="-300" dirty="0">
                <a:latin typeface="+mj-ea"/>
              </a:rPr>
              <a:t>(Front)</a:t>
            </a:r>
            <a:endParaRPr lang="ko-KR" altLang="en-US" sz="2800" b="1" spc="-300" dirty="0">
              <a:latin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A42ABA4-256D-4AED-8C0B-F1EF3173B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77" y="1032210"/>
            <a:ext cx="4315968" cy="217862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34767AC-C2AE-4FA4-878C-2F472059B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759" y="3210834"/>
            <a:ext cx="1696587" cy="349476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E158DA5-B4CA-4C75-88A3-F47DB4FFA5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3949" y="1427110"/>
            <a:ext cx="3992880" cy="89818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3DA355C-42EC-464A-AC68-E9AB372B9F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055" y="2407922"/>
            <a:ext cx="2400668" cy="416070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072D524-BDCC-4409-87D6-51FD82CE16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7177" y="1427110"/>
            <a:ext cx="2804540" cy="283787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FA48EFF-E335-43A5-BD18-BD07DF4FEE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9479" y="4529435"/>
            <a:ext cx="4059936" cy="2039195"/>
          </a:xfrm>
          <a:prstGeom prst="rect">
            <a:avLst/>
          </a:prstGeom>
        </p:spPr>
      </p:pic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63DD25A6-4E8D-49B0-BB22-C6E5AE71500B}"/>
              </a:ext>
            </a:extLst>
          </p:cNvPr>
          <p:cNvSpPr/>
          <p:nvPr/>
        </p:nvSpPr>
        <p:spPr>
          <a:xfrm>
            <a:off x="250094" y="1272288"/>
            <a:ext cx="1547189" cy="30964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 err="1">
                <a:solidFill>
                  <a:schemeClr val="tx1"/>
                </a:solidFill>
              </a:rPr>
              <a:t>메인페이지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D4A0E70-3C48-423A-9B3F-E14EF104979E}"/>
              </a:ext>
            </a:extLst>
          </p:cNvPr>
          <p:cNvSpPr/>
          <p:nvPr/>
        </p:nvSpPr>
        <p:spPr>
          <a:xfrm>
            <a:off x="4842131" y="1272287"/>
            <a:ext cx="1547189" cy="30964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파티게시판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7F907080-770E-4D26-8496-E96ADE7D946C}"/>
              </a:ext>
            </a:extLst>
          </p:cNvPr>
          <p:cNvSpPr/>
          <p:nvPr/>
        </p:nvSpPr>
        <p:spPr>
          <a:xfrm>
            <a:off x="4842131" y="4374613"/>
            <a:ext cx="1547189" cy="30964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>
                <a:solidFill>
                  <a:schemeClr val="tx1"/>
                </a:solidFill>
              </a:rPr>
              <a:t>관리자페이지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797CAD18-6B9A-4C5A-A83E-49F5D6F6189A}"/>
              </a:ext>
            </a:extLst>
          </p:cNvPr>
          <p:cNvSpPr/>
          <p:nvPr/>
        </p:nvSpPr>
        <p:spPr>
          <a:xfrm>
            <a:off x="7843949" y="1076151"/>
            <a:ext cx="1547189" cy="30964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이벤트게시판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49DC2D73-53B2-4BD7-B2C2-0BFB689E592D}"/>
              </a:ext>
            </a:extLst>
          </p:cNvPr>
          <p:cNvSpPr/>
          <p:nvPr/>
        </p:nvSpPr>
        <p:spPr>
          <a:xfrm>
            <a:off x="318977" y="907831"/>
            <a:ext cx="6020863" cy="30964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chemeClr val="tx1"/>
                </a:solidFill>
              </a:rPr>
              <a:t>전체 페이지의 </a:t>
            </a:r>
            <a:r>
              <a:rPr lang="en-US" altLang="ko-KR" sz="1050" b="1" dirty="0">
                <a:solidFill>
                  <a:schemeClr val="tx1"/>
                </a:solidFill>
              </a:rPr>
              <a:t>UI </a:t>
            </a:r>
            <a:r>
              <a:rPr lang="ko-KR" altLang="en-US" sz="1050" b="1" dirty="0">
                <a:solidFill>
                  <a:schemeClr val="tx1"/>
                </a:solidFill>
              </a:rPr>
              <a:t>및 디자인 작업 진행</a:t>
            </a:r>
          </a:p>
        </p:txBody>
      </p:sp>
    </p:spTree>
    <p:extLst>
      <p:ext uri="{BB962C8B-B14F-4D97-AF65-F5344CB8AC3E}">
        <p14:creationId xmlns:p14="http://schemas.microsoft.com/office/powerpoint/2010/main" val="962814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4909E9-7D4A-4AEB-B907-8E112C97A1AE}"/>
              </a:ext>
            </a:extLst>
          </p:cNvPr>
          <p:cNvCxnSpPr/>
          <p:nvPr/>
        </p:nvCxnSpPr>
        <p:spPr>
          <a:xfrm>
            <a:off x="3460750" y="914400"/>
            <a:ext cx="5270500" cy="0"/>
          </a:xfrm>
          <a:prstGeom prst="line">
            <a:avLst/>
          </a:prstGeom>
          <a:ln w="190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2ABB1C69-EC87-467A-8747-F4B49FAE0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7150" y="1365249"/>
            <a:ext cx="4270375" cy="4270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AC7579-231D-44D5-A261-543E2CD9F837}"/>
              </a:ext>
            </a:extLst>
          </p:cNvPr>
          <p:cNvSpPr txBox="1"/>
          <p:nvPr/>
        </p:nvSpPr>
        <p:spPr>
          <a:xfrm>
            <a:off x="612965" y="1572716"/>
            <a:ext cx="877233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highlight>
                  <a:srgbClr val="808000"/>
                </a:highlight>
              </a:rPr>
              <a:t>E</a:t>
            </a:r>
            <a:r>
              <a:rPr lang="en-US" altLang="ko-KR" sz="6600" b="1" dirty="0"/>
              <a:t>veryday</a:t>
            </a:r>
          </a:p>
          <a:p>
            <a:r>
              <a:rPr lang="en-US" altLang="ko-KR" sz="6600" b="1" dirty="0">
                <a:highlight>
                  <a:srgbClr val="008080"/>
                </a:highlight>
              </a:rPr>
              <a:t>A</a:t>
            </a:r>
            <a:r>
              <a:rPr lang="en-US" altLang="ko-KR" sz="6600" b="1" dirty="0"/>
              <a:t>ll day</a:t>
            </a:r>
          </a:p>
          <a:p>
            <a:r>
              <a:rPr lang="en-US" altLang="ko-KR" sz="6600" b="1">
                <a:highlight>
                  <a:srgbClr val="FFC000"/>
                </a:highlight>
              </a:rPr>
              <a:t>T</a:t>
            </a:r>
            <a:r>
              <a:rPr lang="en-US" altLang="ko-KR" sz="6600" b="1"/>
              <a:t>asty </a:t>
            </a:r>
            <a:r>
              <a:rPr lang="en-US" altLang="ko-KR" sz="6600" b="1" dirty="0"/>
              <a:t>Food &amp;</a:t>
            </a:r>
          </a:p>
          <a:p>
            <a:r>
              <a:rPr lang="en-US" altLang="ko-KR" sz="6600" b="1" dirty="0">
                <a:highlight>
                  <a:srgbClr val="FF00FF"/>
                </a:highlight>
              </a:rPr>
              <a:t>F</a:t>
            </a:r>
            <a:r>
              <a:rPr lang="en-US" altLang="ko-KR" sz="6600" b="1" dirty="0"/>
              <a:t>un</a:t>
            </a:r>
            <a:endParaRPr lang="ko-KR" alt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1749905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82296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6445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주요 사용 기술 및 도구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83377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622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3745BD78-8289-46C9-9343-9F85A5297E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541336"/>
            <a:ext cx="10922000" cy="61436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093A8F-A966-422E-A992-8E065463EB49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E42B2-5118-497E-B3F3-26487141724C}"/>
              </a:ext>
            </a:extLst>
          </p:cNvPr>
          <p:cNvSpPr txBox="1"/>
          <p:nvPr/>
        </p:nvSpPr>
        <p:spPr>
          <a:xfrm>
            <a:off x="1318087" y="51325"/>
            <a:ext cx="39228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주요 사용 기술 및 도구</a:t>
            </a:r>
          </a:p>
        </p:txBody>
      </p:sp>
    </p:spTree>
    <p:extLst>
      <p:ext uri="{BB962C8B-B14F-4D97-AF65-F5344CB8AC3E}">
        <p14:creationId xmlns:p14="http://schemas.microsoft.com/office/powerpoint/2010/main" val="21585271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-1" y="0"/>
            <a:ext cx="89820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4289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팀원소개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57150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942536" y="4648186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93972" y="462912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latin typeface="+mj-ea"/>
              </a:rPr>
              <a:t>팀원소개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0B4B0A1-08B2-4367-A032-080AD94C6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41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CED023E6-BA4A-4AD2-946F-0D228AAEBEE0}"/>
              </a:ext>
            </a:extLst>
          </p:cNvPr>
          <p:cNvSpPr/>
          <p:nvPr/>
        </p:nvSpPr>
        <p:spPr>
          <a:xfrm>
            <a:off x="6233349" y="1086004"/>
            <a:ext cx="5717445" cy="5410489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직각 삼각형 33">
            <a:extLst>
              <a:ext uri="{FF2B5EF4-FFF2-40B4-BE49-F238E27FC236}">
                <a16:creationId xmlns:a16="http://schemas.microsoft.com/office/drawing/2014/main" id="{12087871-BADB-4905-8D69-347E35AB32DC}"/>
              </a:ext>
            </a:extLst>
          </p:cNvPr>
          <p:cNvSpPr/>
          <p:nvPr/>
        </p:nvSpPr>
        <p:spPr>
          <a:xfrm flipH="1">
            <a:off x="6856672" y="2825699"/>
            <a:ext cx="4318147" cy="2536611"/>
          </a:xfrm>
          <a:prstGeom prst="rtTriangle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DCAB4-D12A-4DE3-AEB7-85A3C42990B3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918C7A-3CF0-4995-B6D4-2C622973AB34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  <a:ea typeface="+mj-ea"/>
              </a:rPr>
              <a:t>주제선정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90BA4F1A-4811-424F-B158-A75B8EB64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145" y="1881455"/>
            <a:ext cx="3633531" cy="303607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917D8B5-A07F-4C12-97A0-81E852916314}"/>
              </a:ext>
            </a:extLst>
          </p:cNvPr>
          <p:cNvSpPr txBox="1"/>
          <p:nvPr/>
        </p:nvSpPr>
        <p:spPr>
          <a:xfrm>
            <a:off x="520995" y="5118626"/>
            <a:ext cx="527020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/>
              <a:t>1</a:t>
            </a:r>
            <a:r>
              <a:rPr lang="ko-KR" altLang="en-US" sz="2000" spc="-150" dirty="0"/>
              <a:t>인 가구 수의 증가</a:t>
            </a:r>
            <a:r>
              <a:rPr lang="en-US" altLang="ko-KR" sz="2000" spc="-150" dirty="0"/>
              <a:t>,</a:t>
            </a:r>
          </a:p>
          <a:p>
            <a:pPr algn="ctr"/>
            <a:r>
              <a:rPr lang="en-US" altLang="ko-KR" sz="2000" spc="-150" dirty="0"/>
              <a:t> </a:t>
            </a:r>
            <a:r>
              <a:rPr lang="ko-KR" altLang="en-US" sz="2000" spc="-150" dirty="0"/>
              <a:t>그로 인해 라이프스타일도 </a:t>
            </a:r>
            <a:endParaRPr lang="en-US" altLang="ko-KR" sz="2000" spc="-150" dirty="0"/>
          </a:p>
          <a:p>
            <a:pPr algn="ctr"/>
            <a:r>
              <a:rPr lang="ko-KR" altLang="en-US" sz="2000" spc="-150" dirty="0"/>
              <a:t>점차 개인에 맞춤화 되가는 추세</a:t>
            </a:r>
            <a:endParaRPr lang="en-US" altLang="ko-KR" sz="2000" spc="-150" dirty="0"/>
          </a:p>
          <a:p>
            <a:pPr algn="ctr"/>
            <a:endParaRPr lang="en-US" altLang="ko-KR" sz="2000" spc="-150" dirty="0"/>
          </a:p>
          <a:p>
            <a:pPr algn="ctr"/>
            <a:endParaRPr lang="ko-KR" altLang="en-US" sz="2000" spc="-150" dirty="0"/>
          </a:p>
        </p:txBody>
      </p:sp>
      <p:graphicFrame>
        <p:nvGraphicFramePr>
          <p:cNvPr id="20" name="차트 19">
            <a:extLst>
              <a:ext uri="{FF2B5EF4-FFF2-40B4-BE49-F238E27FC236}">
                <a16:creationId xmlns:a16="http://schemas.microsoft.com/office/drawing/2014/main" id="{A8F70A7A-5610-4542-803F-5615D006CE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2434829"/>
              </p:ext>
            </p:extLst>
          </p:nvPr>
        </p:nvGraphicFramePr>
        <p:xfrm>
          <a:off x="6525656" y="2205410"/>
          <a:ext cx="5220289" cy="34801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F39A1CA0-16FD-4A2C-82F4-9A3C26934A5C}"/>
              </a:ext>
            </a:extLst>
          </p:cNvPr>
          <p:cNvSpPr txBox="1"/>
          <p:nvPr/>
        </p:nvSpPr>
        <p:spPr>
          <a:xfrm>
            <a:off x="6534470" y="6022683"/>
            <a:ext cx="13019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자료 출처</a:t>
            </a:r>
            <a:r>
              <a:rPr lang="en-US" altLang="ko-KR" sz="1100" dirty="0"/>
              <a:t>: </a:t>
            </a:r>
            <a:r>
              <a:rPr lang="ko-KR" altLang="en-US" sz="1100" dirty="0"/>
              <a:t>통계청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1A1A910-49EB-4904-B457-CE07D090E85C}"/>
              </a:ext>
            </a:extLst>
          </p:cNvPr>
          <p:cNvSpPr txBox="1"/>
          <p:nvPr/>
        </p:nvSpPr>
        <p:spPr>
          <a:xfrm>
            <a:off x="8235663" y="1358235"/>
            <a:ext cx="21226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300" dirty="0">
                <a:latin typeface="+mj-ea"/>
                <a:ea typeface="+mj-ea"/>
              </a:rPr>
              <a:t>1</a:t>
            </a:r>
            <a:r>
              <a:rPr lang="ko-KR" altLang="en-US" sz="2800" spc="-300" dirty="0">
                <a:latin typeface="+mj-ea"/>
                <a:ea typeface="+mj-ea"/>
              </a:rPr>
              <a:t>인 가구 비율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3012998-6D96-4F05-954F-30A7203DA6B8}"/>
              </a:ext>
            </a:extLst>
          </p:cNvPr>
          <p:cNvGrpSpPr/>
          <p:nvPr/>
        </p:nvGrpSpPr>
        <p:grpSpPr>
          <a:xfrm>
            <a:off x="2312433" y="2825699"/>
            <a:ext cx="1980167" cy="1206602"/>
            <a:chOff x="2058433" y="2603897"/>
            <a:chExt cx="2708171" cy="1650206"/>
          </a:xfrm>
        </p:grpSpPr>
        <p:sp>
          <p:nvSpPr>
            <p:cNvPr id="27" name="그래픽 25" descr="테이블 차림 단색으로 채워진">
              <a:extLst>
                <a:ext uri="{FF2B5EF4-FFF2-40B4-BE49-F238E27FC236}">
                  <a16:creationId xmlns:a16="http://schemas.microsoft.com/office/drawing/2014/main" id="{29979611-545D-4C9A-8E26-936C65AA07EC}"/>
                </a:ext>
              </a:extLst>
            </p:cNvPr>
            <p:cNvSpPr/>
            <p:nvPr/>
          </p:nvSpPr>
          <p:spPr>
            <a:xfrm>
              <a:off x="4435035" y="2900934"/>
              <a:ext cx="331569" cy="1257147"/>
            </a:xfrm>
            <a:custGeom>
              <a:avLst/>
              <a:gdLst>
                <a:gd name="connsiteX0" fmla="*/ 165021 w 331569"/>
                <a:gd name="connsiteY0" fmla="*/ 0 h 1257147"/>
                <a:gd name="connsiteX1" fmla="*/ 0 w 331569"/>
                <a:gd name="connsiteY1" fmla="*/ 305594 h 1257147"/>
                <a:gd name="connsiteX2" fmla="*/ 69370 w 331569"/>
                <a:gd name="connsiteY2" fmla="*/ 476115 h 1257147"/>
                <a:gd name="connsiteX3" fmla="*/ 114292 w 331569"/>
                <a:gd name="connsiteY3" fmla="*/ 537234 h 1257147"/>
                <a:gd name="connsiteX4" fmla="*/ 95040 w 331569"/>
                <a:gd name="connsiteY4" fmla="*/ 1190899 h 1257147"/>
                <a:gd name="connsiteX5" fmla="*/ 170436 w 331569"/>
                <a:gd name="connsiteY5" fmla="*/ 1256993 h 1257147"/>
                <a:gd name="connsiteX6" fmla="*/ 236530 w 331569"/>
                <a:gd name="connsiteY6" fmla="*/ 1190899 h 1257147"/>
                <a:gd name="connsiteX7" fmla="*/ 217277 w 331569"/>
                <a:gd name="connsiteY7" fmla="*/ 537234 h 1257147"/>
                <a:gd name="connsiteX8" fmla="*/ 262505 w 331569"/>
                <a:gd name="connsiteY8" fmla="*/ 476115 h 1257147"/>
                <a:gd name="connsiteX9" fmla="*/ 331569 w 331569"/>
                <a:gd name="connsiteY9" fmla="*/ 305594 h 1257147"/>
                <a:gd name="connsiteX10" fmla="*/ 165021 w 331569"/>
                <a:gd name="connsiteY10" fmla="*/ 0 h 125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1569" h="1257147">
                  <a:moveTo>
                    <a:pt x="165021" y="0"/>
                  </a:moveTo>
                  <a:cubicBezTo>
                    <a:pt x="73343" y="0"/>
                    <a:pt x="0" y="166549"/>
                    <a:pt x="0" y="305594"/>
                  </a:cubicBezTo>
                  <a:cubicBezTo>
                    <a:pt x="0" y="390243"/>
                    <a:pt x="27503" y="446167"/>
                    <a:pt x="69370" y="476115"/>
                  </a:cubicBezTo>
                  <a:cubicBezTo>
                    <a:pt x="91553" y="490053"/>
                    <a:pt x="107612" y="511900"/>
                    <a:pt x="114292" y="537234"/>
                  </a:cubicBezTo>
                  <a:lnTo>
                    <a:pt x="95040" y="1190899"/>
                  </a:lnTo>
                  <a:cubicBezTo>
                    <a:pt x="97610" y="1229969"/>
                    <a:pt x="131366" y="1259560"/>
                    <a:pt x="170436" y="1256993"/>
                  </a:cubicBezTo>
                  <a:cubicBezTo>
                    <a:pt x="205927" y="1254658"/>
                    <a:pt x="234195" y="1226391"/>
                    <a:pt x="236530" y="1190899"/>
                  </a:cubicBezTo>
                  <a:lnTo>
                    <a:pt x="217277" y="537234"/>
                  </a:lnTo>
                  <a:cubicBezTo>
                    <a:pt x="224034" y="511851"/>
                    <a:pt x="240206" y="489995"/>
                    <a:pt x="262505" y="476115"/>
                  </a:cubicBezTo>
                  <a:cubicBezTo>
                    <a:pt x="304066" y="445556"/>
                    <a:pt x="331569" y="390243"/>
                    <a:pt x="331569" y="305594"/>
                  </a:cubicBezTo>
                  <a:cubicBezTo>
                    <a:pt x="329736" y="166549"/>
                    <a:pt x="256393" y="0"/>
                    <a:pt x="165021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0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그래픽 25" descr="테이블 차림 단색으로 채워진">
              <a:extLst>
                <a:ext uri="{FF2B5EF4-FFF2-40B4-BE49-F238E27FC236}">
                  <a16:creationId xmlns:a16="http://schemas.microsoft.com/office/drawing/2014/main" id="{29979611-545D-4C9A-8E26-936C65AA07EC}"/>
                </a:ext>
              </a:extLst>
            </p:cNvPr>
            <p:cNvSpPr/>
            <p:nvPr/>
          </p:nvSpPr>
          <p:spPr>
            <a:xfrm>
              <a:off x="2058433" y="2900934"/>
              <a:ext cx="333097" cy="1261491"/>
            </a:xfrm>
            <a:custGeom>
              <a:avLst/>
              <a:gdLst>
                <a:gd name="connsiteX0" fmla="*/ 296120 w 333097"/>
                <a:gd name="connsiteY0" fmla="*/ 0 h 1261491"/>
                <a:gd name="connsiteX1" fmla="*/ 265561 w 333097"/>
                <a:gd name="connsiteY1" fmla="*/ 0 h 1261491"/>
                <a:gd name="connsiteX2" fmla="*/ 265561 w 333097"/>
                <a:gd name="connsiteY2" fmla="*/ 336153 h 1261491"/>
                <a:gd name="connsiteX3" fmla="*/ 247837 w 333097"/>
                <a:gd name="connsiteY3" fmla="*/ 353878 h 1261491"/>
                <a:gd name="connsiteX4" fmla="*/ 230112 w 333097"/>
                <a:gd name="connsiteY4" fmla="*/ 336153 h 1261491"/>
                <a:gd name="connsiteX5" fmla="*/ 230112 w 333097"/>
                <a:gd name="connsiteY5" fmla="*/ 0 h 1261491"/>
                <a:gd name="connsiteX6" fmla="*/ 183967 w 333097"/>
                <a:gd name="connsiteY6" fmla="*/ 0 h 1261491"/>
                <a:gd name="connsiteX7" fmla="*/ 183967 w 333097"/>
                <a:gd name="connsiteY7" fmla="*/ 336153 h 1261491"/>
                <a:gd name="connsiteX8" fmla="*/ 166243 w 333097"/>
                <a:gd name="connsiteY8" fmla="*/ 353878 h 1261491"/>
                <a:gd name="connsiteX9" fmla="*/ 148519 w 333097"/>
                <a:gd name="connsiteY9" fmla="*/ 336153 h 1261491"/>
                <a:gd name="connsiteX10" fmla="*/ 148519 w 333097"/>
                <a:gd name="connsiteY10" fmla="*/ 0 h 1261491"/>
                <a:gd name="connsiteX11" fmla="*/ 101457 w 333097"/>
                <a:gd name="connsiteY11" fmla="*/ 0 h 1261491"/>
                <a:gd name="connsiteX12" fmla="*/ 101457 w 333097"/>
                <a:gd name="connsiteY12" fmla="*/ 336153 h 1261491"/>
                <a:gd name="connsiteX13" fmla="*/ 83733 w 333097"/>
                <a:gd name="connsiteY13" fmla="*/ 353878 h 1261491"/>
                <a:gd name="connsiteX14" fmla="*/ 66008 w 333097"/>
                <a:gd name="connsiteY14" fmla="*/ 336153 h 1261491"/>
                <a:gd name="connsiteX15" fmla="*/ 66008 w 333097"/>
                <a:gd name="connsiteY15" fmla="*/ 0 h 1261491"/>
                <a:gd name="connsiteX16" fmla="*/ 35449 w 333097"/>
                <a:gd name="connsiteY16" fmla="*/ 0 h 1261491"/>
                <a:gd name="connsiteX17" fmla="*/ 0 w 333097"/>
                <a:gd name="connsiteY17" fmla="*/ 305594 h 1261491"/>
                <a:gd name="connsiteX18" fmla="*/ 69064 w 333097"/>
                <a:gd name="connsiteY18" fmla="*/ 476421 h 1261491"/>
                <a:gd name="connsiteX19" fmla="*/ 114292 w 333097"/>
                <a:gd name="connsiteY19" fmla="*/ 537540 h 1261491"/>
                <a:gd name="connsiteX20" fmla="*/ 96262 w 333097"/>
                <a:gd name="connsiteY20" fmla="*/ 1190593 h 1261491"/>
                <a:gd name="connsiteX21" fmla="*/ 167160 w 333097"/>
                <a:gd name="connsiteY21" fmla="*/ 1261491 h 1261491"/>
                <a:gd name="connsiteX22" fmla="*/ 238058 w 333097"/>
                <a:gd name="connsiteY22" fmla="*/ 1190593 h 1261491"/>
                <a:gd name="connsiteX23" fmla="*/ 218805 w 333097"/>
                <a:gd name="connsiteY23" fmla="*/ 536317 h 1261491"/>
                <a:gd name="connsiteX24" fmla="*/ 263727 w 333097"/>
                <a:gd name="connsiteY24" fmla="*/ 475198 h 1261491"/>
                <a:gd name="connsiteX25" fmla="*/ 333097 w 333097"/>
                <a:gd name="connsiteY25" fmla="*/ 304371 h 1261491"/>
                <a:gd name="connsiteX26" fmla="*/ 296120 w 333097"/>
                <a:gd name="connsiteY26" fmla="*/ 0 h 126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33097" h="1261491">
                  <a:moveTo>
                    <a:pt x="296120" y="0"/>
                  </a:moveTo>
                  <a:lnTo>
                    <a:pt x="265561" y="0"/>
                  </a:lnTo>
                  <a:lnTo>
                    <a:pt x="265561" y="336153"/>
                  </a:lnTo>
                  <a:cubicBezTo>
                    <a:pt x="265561" y="345941"/>
                    <a:pt x="257625" y="353878"/>
                    <a:pt x="247837" y="353878"/>
                  </a:cubicBezTo>
                  <a:cubicBezTo>
                    <a:pt x="238048" y="353878"/>
                    <a:pt x="230112" y="345941"/>
                    <a:pt x="230112" y="336153"/>
                  </a:cubicBezTo>
                  <a:lnTo>
                    <a:pt x="230112" y="0"/>
                  </a:lnTo>
                  <a:lnTo>
                    <a:pt x="183967" y="0"/>
                  </a:lnTo>
                  <a:lnTo>
                    <a:pt x="183967" y="336153"/>
                  </a:lnTo>
                  <a:cubicBezTo>
                    <a:pt x="183967" y="345941"/>
                    <a:pt x="176031" y="353878"/>
                    <a:pt x="166243" y="353878"/>
                  </a:cubicBezTo>
                  <a:cubicBezTo>
                    <a:pt x="156454" y="353878"/>
                    <a:pt x="148519" y="345941"/>
                    <a:pt x="148519" y="336153"/>
                  </a:cubicBezTo>
                  <a:lnTo>
                    <a:pt x="148519" y="0"/>
                  </a:lnTo>
                  <a:lnTo>
                    <a:pt x="101457" y="0"/>
                  </a:lnTo>
                  <a:lnTo>
                    <a:pt x="101457" y="336153"/>
                  </a:lnTo>
                  <a:cubicBezTo>
                    <a:pt x="101457" y="345941"/>
                    <a:pt x="93521" y="353878"/>
                    <a:pt x="83733" y="353878"/>
                  </a:cubicBezTo>
                  <a:cubicBezTo>
                    <a:pt x="73944" y="353878"/>
                    <a:pt x="66008" y="345941"/>
                    <a:pt x="66008" y="336153"/>
                  </a:cubicBezTo>
                  <a:lnTo>
                    <a:pt x="66008" y="0"/>
                  </a:lnTo>
                  <a:lnTo>
                    <a:pt x="35449" y="0"/>
                  </a:lnTo>
                  <a:cubicBezTo>
                    <a:pt x="14579" y="100611"/>
                    <a:pt x="2716" y="202878"/>
                    <a:pt x="0" y="305594"/>
                  </a:cubicBezTo>
                  <a:cubicBezTo>
                    <a:pt x="0" y="390549"/>
                    <a:pt x="27503" y="446473"/>
                    <a:pt x="69064" y="476421"/>
                  </a:cubicBezTo>
                  <a:cubicBezTo>
                    <a:pt x="91300" y="490371"/>
                    <a:pt x="107452" y="512197"/>
                    <a:pt x="114292" y="537540"/>
                  </a:cubicBezTo>
                  <a:lnTo>
                    <a:pt x="96262" y="1190593"/>
                  </a:lnTo>
                  <a:cubicBezTo>
                    <a:pt x="96262" y="1229749"/>
                    <a:pt x="128004" y="1261491"/>
                    <a:pt x="167160" y="1261491"/>
                  </a:cubicBezTo>
                  <a:cubicBezTo>
                    <a:pt x="206316" y="1261491"/>
                    <a:pt x="238058" y="1229749"/>
                    <a:pt x="238058" y="1190593"/>
                  </a:cubicBezTo>
                  <a:lnTo>
                    <a:pt x="218805" y="536317"/>
                  </a:lnTo>
                  <a:cubicBezTo>
                    <a:pt x="225571" y="511023"/>
                    <a:pt x="241609" y="489204"/>
                    <a:pt x="263727" y="475198"/>
                  </a:cubicBezTo>
                  <a:cubicBezTo>
                    <a:pt x="305594" y="444639"/>
                    <a:pt x="333097" y="389326"/>
                    <a:pt x="333097" y="304371"/>
                  </a:cubicBezTo>
                  <a:cubicBezTo>
                    <a:pt x="328342" y="202138"/>
                    <a:pt x="315984" y="100400"/>
                    <a:pt x="296120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0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그래픽 25" descr="테이블 차림 단색으로 채워진">
              <a:extLst>
                <a:ext uri="{FF2B5EF4-FFF2-40B4-BE49-F238E27FC236}">
                  <a16:creationId xmlns:a16="http://schemas.microsoft.com/office/drawing/2014/main" id="{29979611-545D-4C9A-8E26-936C65AA07EC}"/>
                </a:ext>
              </a:extLst>
            </p:cNvPr>
            <p:cNvSpPr/>
            <p:nvPr/>
          </p:nvSpPr>
          <p:spPr>
            <a:xfrm>
              <a:off x="4165502" y="2726133"/>
              <a:ext cx="206581" cy="1431368"/>
            </a:xfrm>
            <a:custGeom>
              <a:avLst/>
              <a:gdLst>
                <a:gd name="connsiteX0" fmla="*/ 186106 w 206581"/>
                <a:gd name="connsiteY0" fmla="*/ 761235 h 1431368"/>
                <a:gd name="connsiteX1" fmla="*/ 186106 w 206581"/>
                <a:gd name="connsiteY1" fmla="*/ 53786 h 1431368"/>
                <a:gd name="connsiteX2" fmla="*/ 134165 w 206581"/>
                <a:gd name="connsiteY2" fmla="*/ 7 h 1431368"/>
                <a:gd name="connsiteX3" fmla="*/ 132933 w 206581"/>
                <a:gd name="connsiteY3" fmla="*/ 1 h 1431368"/>
                <a:gd name="connsiteX4" fmla="*/ 26281 w 206581"/>
                <a:gd name="connsiteY4" fmla="*/ 260978 h 1431368"/>
                <a:gd name="connsiteX5" fmla="*/ 0 w 206581"/>
                <a:gd name="connsiteY5" fmla="*/ 718452 h 1431368"/>
                <a:gd name="connsiteX6" fmla="*/ 74870 w 206581"/>
                <a:gd name="connsiteY6" fmla="*/ 767958 h 1431368"/>
                <a:gd name="connsiteX7" fmla="*/ 47978 w 206581"/>
                <a:gd name="connsiteY7" fmla="*/ 1356838 h 1431368"/>
                <a:gd name="connsiteX8" fmla="*/ 132206 w 206581"/>
                <a:gd name="connsiteY8" fmla="*/ 1431213 h 1431368"/>
                <a:gd name="connsiteX9" fmla="*/ 206581 w 206581"/>
                <a:gd name="connsiteY9" fmla="*/ 1356838 h 143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1" h="1431368">
                  <a:moveTo>
                    <a:pt x="186106" y="761235"/>
                  </a:moveTo>
                  <a:lnTo>
                    <a:pt x="186106" y="53786"/>
                  </a:lnTo>
                  <a:cubicBezTo>
                    <a:pt x="186614" y="24592"/>
                    <a:pt x="163358" y="515"/>
                    <a:pt x="134165" y="7"/>
                  </a:cubicBezTo>
                  <a:cubicBezTo>
                    <a:pt x="133755" y="1"/>
                    <a:pt x="133343" y="-2"/>
                    <a:pt x="132933" y="1"/>
                  </a:cubicBezTo>
                  <a:cubicBezTo>
                    <a:pt x="132933" y="1"/>
                    <a:pt x="41255" y="3363"/>
                    <a:pt x="26281" y="260978"/>
                  </a:cubicBezTo>
                  <a:lnTo>
                    <a:pt x="0" y="718452"/>
                  </a:lnTo>
                  <a:cubicBezTo>
                    <a:pt x="0" y="741677"/>
                    <a:pt x="54396" y="760319"/>
                    <a:pt x="74870" y="767958"/>
                  </a:cubicBezTo>
                  <a:lnTo>
                    <a:pt x="47978" y="1356838"/>
                  </a:lnTo>
                  <a:cubicBezTo>
                    <a:pt x="50698" y="1400635"/>
                    <a:pt x="88408" y="1433933"/>
                    <a:pt x="132206" y="1431213"/>
                  </a:cubicBezTo>
                  <a:cubicBezTo>
                    <a:pt x="172208" y="1428729"/>
                    <a:pt x="204097" y="1396840"/>
                    <a:pt x="206581" y="135683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0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그래픽 25" descr="테이블 차림 단색으로 채워진">
              <a:extLst>
                <a:ext uri="{FF2B5EF4-FFF2-40B4-BE49-F238E27FC236}">
                  <a16:creationId xmlns:a16="http://schemas.microsoft.com/office/drawing/2014/main" id="{29979611-545D-4C9A-8E26-936C65AA07EC}"/>
                </a:ext>
              </a:extLst>
            </p:cNvPr>
            <p:cNvSpPr/>
            <p:nvPr/>
          </p:nvSpPr>
          <p:spPr>
            <a:xfrm>
              <a:off x="2438897" y="2603897"/>
              <a:ext cx="1650206" cy="1650206"/>
            </a:xfrm>
            <a:custGeom>
              <a:avLst/>
              <a:gdLst>
                <a:gd name="connsiteX0" fmla="*/ 825103 w 1650206"/>
                <a:gd name="connsiteY0" fmla="*/ 0 h 1650206"/>
                <a:gd name="connsiteX1" fmla="*/ 0 w 1650206"/>
                <a:gd name="connsiteY1" fmla="*/ 825103 h 1650206"/>
                <a:gd name="connsiteX2" fmla="*/ 825103 w 1650206"/>
                <a:gd name="connsiteY2" fmla="*/ 1650206 h 1650206"/>
                <a:gd name="connsiteX3" fmla="*/ 1650206 w 1650206"/>
                <a:gd name="connsiteY3" fmla="*/ 825103 h 1650206"/>
                <a:gd name="connsiteX4" fmla="*/ 825103 w 1650206"/>
                <a:gd name="connsiteY4" fmla="*/ 0 h 1650206"/>
                <a:gd name="connsiteX5" fmla="*/ 825103 w 1650206"/>
                <a:gd name="connsiteY5" fmla="*/ 1466850 h 1650206"/>
                <a:gd name="connsiteX6" fmla="*/ 183356 w 1650206"/>
                <a:gd name="connsiteY6" fmla="*/ 825103 h 1650206"/>
                <a:gd name="connsiteX7" fmla="*/ 825103 w 1650206"/>
                <a:gd name="connsiteY7" fmla="*/ 183356 h 1650206"/>
                <a:gd name="connsiteX8" fmla="*/ 1466850 w 1650206"/>
                <a:gd name="connsiteY8" fmla="*/ 825103 h 1650206"/>
                <a:gd name="connsiteX9" fmla="*/ 825103 w 1650206"/>
                <a:gd name="connsiteY9" fmla="*/ 1466850 h 165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0206" h="1650206">
                  <a:moveTo>
                    <a:pt x="825103" y="0"/>
                  </a:moveTo>
                  <a:cubicBezTo>
                    <a:pt x="369411" y="0"/>
                    <a:pt x="0" y="369411"/>
                    <a:pt x="0" y="825103"/>
                  </a:cubicBezTo>
                  <a:cubicBezTo>
                    <a:pt x="0" y="1280795"/>
                    <a:pt x="369411" y="1650206"/>
                    <a:pt x="825103" y="1650206"/>
                  </a:cubicBezTo>
                  <a:cubicBezTo>
                    <a:pt x="1280795" y="1650206"/>
                    <a:pt x="1650206" y="1280795"/>
                    <a:pt x="1650206" y="825103"/>
                  </a:cubicBezTo>
                  <a:cubicBezTo>
                    <a:pt x="1650206" y="369411"/>
                    <a:pt x="1280795" y="0"/>
                    <a:pt x="825103" y="0"/>
                  </a:cubicBezTo>
                  <a:close/>
                  <a:moveTo>
                    <a:pt x="825103" y="1466850"/>
                  </a:moveTo>
                  <a:cubicBezTo>
                    <a:pt x="470676" y="1466850"/>
                    <a:pt x="183356" y="1179531"/>
                    <a:pt x="183356" y="825103"/>
                  </a:cubicBezTo>
                  <a:cubicBezTo>
                    <a:pt x="183356" y="470676"/>
                    <a:pt x="470676" y="183356"/>
                    <a:pt x="825103" y="183356"/>
                  </a:cubicBezTo>
                  <a:cubicBezTo>
                    <a:pt x="1179531" y="183356"/>
                    <a:pt x="1466850" y="470676"/>
                    <a:pt x="1466850" y="825103"/>
                  </a:cubicBezTo>
                  <a:cubicBezTo>
                    <a:pt x="1466850" y="1179531"/>
                    <a:pt x="1179531" y="1466850"/>
                    <a:pt x="825103" y="146685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0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그래픽 25" descr="테이블 차림 단색으로 채워진">
              <a:extLst>
                <a:ext uri="{FF2B5EF4-FFF2-40B4-BE49-F238E27FC236}">
                  <a16:creationId xmlns:a16="http://schemas.microsoft.com/office/drawing/2014/main" id="{29979611-545D-4C9A-8E26-936C65AA07EC}"/>
                </a:ext>
              </a:extLst>
            </p:cNvPr>
            <p:cNvSpPr/>
            <p:nvPr/>
          </p:nvSpPr>
          <p:spPr>
            <a:xfrm>
              <a:off x="2713931" y="2878931"/>
              <a:ext cx="1100137" cy="1100137"/>
            </a:xfrm>
            <a:custGeom>
              <a:avLst/>
              <a:gdLst>
                <a:gd name="connsiteX0" fmla="*/ 1100138 w 1100137"/>
                <a:gd name="connsiteY0" fmla="*/ 550069 h 1100137"/>
                <a:gd name="connsiteX1" fmla="*/ 550069 w 1100137"/>
                <a:gd name="connsiteY1" fmla="*/ 1100138 h 1100137"/>
                <a:gd name="connsiteX2" fmla="*/ 0 w 1100137"/>
                <a:gd name="connsiteY2" fmla="*/ 550069 h 1100137"/>
                <a:gd name="connsiteX3" fmla="*/ 550069 w 1100137"/>
                <a:gd name="connsiteY3" fmla="*/ 0 h 1100137"/>
                <a:gd name="connsiteX4" fmla="*/ 1100138 w 1100137"/>
                <a:gd name="connsiteY4" fmla="*/ 550069 h 110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137" h="1100137">
                  <a:moveTo>
                    <a:pt x="1100138" y="550069"/>
                  </a:moveTo>
                  <a:cubicBezTo>
                    <a:pt x="1100138" y="853863"/>
                    <a:pt x="853863" y="1100138"/>
                    <a:pt x="550069" y="1100138"/>
                  </a:cubicBezTo>
                  <a:cubicBezTo>
                    <a:pt x="246274" y="1100138"/>
                    <a:pt x="0" y="853863"/>
                    <a:pt x="0" y="550069"/>
                  </a:cubicBezTo>
                  <a:cubicBezTo>
                    <a:pt x="0" y="246274"/>
                    <a:pt x="246274" y="0"/>
                    <a:pt x="550069" y="0"/>
                  </a:cubicBezTo>
                  <a:cubicBezTo>
                    <a:pt x="853863" y="0"/>
                    <a:pt x="1100138" y="246274"/>
                    <a:pt x="1100138" y="55006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0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37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DCAB4-D12A-4DE3-AEB7-85A3C42990B3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918C7A-3CF0-4995-B6D4-2C622973AB34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  <a:ea typeface="+mj-ea"/>
              </a:rPr>
              <a:t>주제선정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D16B2C66-B8AE-4128-AC65-A333B65817A8}"/>
              </a:ext>
            </a:extLst>
          </p:cNvPr>
          <p:cNvSpPr/>
          <p:nvPr/>
        </p:nvSpPr>
        <p:spPr>
          <a:xfrm>
            <a:off x="5668947" y="3094888"/>
            <a:ext cx="2738208" cy="2738208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C71041B2-9B5C-42D1-B2B7-2012132765F8}"/>
              </a:ext>
            </a:extLst>
          </p:cNvPr>
          <p:cNvSpPr/>
          <p:nvPr/>
        </p:nvSpPr>
        <p:spPr>
          <a:xfrm>
            <a:off x="3587505" y="3094888"/>
            <a:ext cx="2738208" cy="2738208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D1CA9D42-4582-480D-88E8-3D56C3FBD0E1}"/>
              </a:ext>
            </a:extLst>
          </p:cNvPr>
          <p:cNvSpPr/>
          <p:nvPr/>
        </p:nvSpPr>
        <p:spPr>
          <a:xfrm>
            <a:off x="4663590" y="1245280"/>
            <a:ext cx="2738208" cy="2738208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9563BBD-E62D-4CFE-AA43-5580A9A963A9}"/>
              </a:ext>
            </a:extLst>
          </p:cNvPr>
          <p:cNvSpPr txBox="1"/>
          <p:nvPr/>
        </p:nvSpPr>
        <p:spPr>
          <a:xfrm>
            <a:off x="4244244" y="4416914"/>
            <a:ext cx="8386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 err="1">
                <a:latin typeface="+mj-ea"/>
                <a:ea typeface="+mj-ea"/>
              </a:rPr>
              <a:t>타게팅</a:t>
            </a:r>
            <a:endParaRPr lang="ko-KR" altLang="en-US" sz="2000" spc="-300" dirty="0">
              <a:latin typeface="+mj-ea"/>
              <a:ea typeface="+mj-ea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D7950AE-77AE-4325-A4B8-20908B40BD4A}"/>
              </a:ext>
            </a:extLst>
          </p:cNvPr>
          <p:cNvSpPr txBox="1"/>
          <p:nvPr/>
        </p:nvSpPr>
        <p:spPr>
          <a:xfrm>
            <a:off x="6861749" y="4416914"/>
            <a:ext cx="10567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latin typeface="+mj-ea"/>
                <a:ea typeface="+mj-ea"/>
              </a:rPr>
              <a:t>포지셔닝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D574D4D-56AA-47A6-8DB1-DD186D66285A}"/>
              </a:ext>
            </a:extLst>
          </p:cNvPr>
          <p:cNvSpPr txBox="1"/>
          <p:nvPr/>
        </p:nvSpPr>
        <p:spPr>
          <a:xfrm>
            <a:off x="5369691" y="2414329"/>
            <a:ext cx="13260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latin typeface="+mj-ea"/>
                <a:ea typeface="+mj-ea"/>
              </a:rPr>
              <a:t>시장 세분화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2DEA19E-4696-40E3-BED3-59ACEE40BE14}"/>
              </a:ext>
            </a:extLst>
          </p:cNvPr>
          <p:cNvSpPr txBox="1"/>
          <p:nvPr/>
        </p:nvSpPr>
        <p:spPr>
          <a:xfrm>
            <a:off x="152951" y="5166019"/>
            <a:ext cx="4911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spc="-150" dirty="0"/>
              <a:t>혼밥이라는 키워드로 메인 타겟을</a:t>
            </a:r>
            <a:endParaRPr lang="en-US" altLang="ko-KR" sz="1600" b="1" spc="-150" dirty="0"/>
          </a:p>
          <a:p>
            <a:pPr algn="ctr"/>
            <a:r>
              <a:rPr lang="en-US" altLang="ko-KR" sz="1600" b="1" spc="-150" dirty="0"/>
              <a:t>“</a:t>
            </a:r>
            <a:r>
              <a:rPr lang="ko-KR" altLang="en-US" sz="1600" b="1" spc="-150" dirty="0" err="1"/>
              <a:t>혼밥러</a:t>
            </a:r>
            <a:r>
              <a:rPr lang="en-US" altLang="ko-KR" sz="1600" b="1" spc="-150" dirty="0"/>
              <a:t>”</a:t>
            </a:r>
            <a:r>
              <a:rPr lang="ko-KR" altLang="en-US" sz="1600" b="1" spc="-150" dirty="0"/>
              <a:t>로 선정</a:t>
            </a:r>
            <a:endParaRPr lang="en-US" altLang="ko-KR" sz="1600" b="1" spc="-15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68429DE-76CE-44A8-91C9-C3A0F27DA19D}"/>
              </a:ext>
            </a:extLst>
          </p:cNvPr>
          <p:cNvSpPr txBox="1"/>
          <p:nvPr/>
        </p:nvSpPr>
        <p:spPr>
          <a:xfrm>
            <a:off x="7164377" y="2966115"/>
            <a:ext cx="55941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spc="-150" dirty="0"/>
              <a:t>1</a:t>
            </a:r>
            <a:r>
              <a:rPr lang="ko-KR" altLang="en-US" sz="1600" b="1" spc="-150" dirty="0"/>
              <a:t>인 가구의 증가로 혼자 밥을 먹는 사용자</a:t>
            </a:r>
            <a:r>
              <a:rPr lang="en-US" altLang="ko-KR" sz="1600" b="1" spc="-150" dirty="0"/>
              <a:t>.</a:t>
            </a:r>
          </a:p>
          <a:p>
            <a:pPr algn="ctr"/>
            <a:r>
              <a:rPr lang="ko-KR" altLang="en-US" sz="1600" b="1" spc="-150" dirty="0"/>
              <a:t>갑작스런 약속 취소</a:t>
            </a:r>
            <a:r>
              <a:rPr lang="en-US" altLang="ko-KR" sz="1600" b="1" spc="-150" dirty="0"/>
              <a:t>.</a:t>
            </a:r>
          </a:p>
          <a:p>
            <a:pPr algn="ctr"/>
            <a:r>
              <a:rPr lang="ko-KR" altLang="en-US" sz="1600" b="1" spc="-150" dirty="0"/>
              <a:t>어쩔 수 없이 혼자 밥을 먹게 되는 상황</a:t>
            </a:r>
            <a:r>
              <a:rPr lang="en-US" altLang="ko-KR" sz="1600" b="1" spc="-150" dirty="0"/>
              <a:t>.</a:t>
            </a:r>
          </a:p>
          <a:p>
            <a:pPr algn="ctr"/>
            <a:r>
              <a:rPr lang="ko-KR" altLang="en-US" sz="1600" b="1" spc="-150" dirty="0"/>
              <a:t>매일 똑같은 사람과 똑같은 밥을 먹는 상황</a:t>
            </a:r>
            <a:r>
              <a:rPr lang="en-US" altLang="ko-KR" sz="1600" b="1" spc="-150" dirty="0"/>
              <a:t>.</a:t>
            </a:r>
          </a:p>
          <a:p>
            <a:pPr algn="ctr"/>
            <a:endParaRPr lang="en-US" altLang="ko-KR" sz="1600" b="1" spc="-150" dirty="0"/>
          </a:p>
          <a:p>
            <a:pPr algn="ctr"/>
            <a:r>
              <a:rPr lang="ko-KR" altLang="en-US" sz="1600" b="1" spc="-150" dirty="0"/>
              <a:t>이러한 </a:t>
            </a:r>
            <a:r>
              <a:rPr lang="en-US" altLang="ko-KR" sz="1600" b="1" spc="-150" dirty="0"/>
              <a:t>Needs</a:t>
            </a:r>
            <a:r>
              <a:rPr lang="ko-KR" altLang="en-US" sz="1600" b="1" spc="-150" dirty="0"/>
              <a:t>를 충족시킬 수 있는 포지셔닝</a:t>
            </a:r>
            <a:endParaRPr lang="en-US" altLang="ko-KR" sz="1600" b="1" spc="-15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54534BE-C512-456E-8C1B-5D32A7CF464F}"/>
              </a:ext>
            </a:extLst>
          </p:cNvPr>
          <p:cNvSpPr txBox="1"/>
          <p:nvPr/>
        </p:nvSpPr>
        <p:spPr>
          <a:xfrm>
            <a:off x="172903" y="1658369"/>
            <a:ext cx="478370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spc="-150" dirty="0"/>
              <a:t>음식 이라는 주제</a:t>
            </a:r>
            <a:endParaRPr lang="en-US" altLang="ko-KR" sz="1600" b="1" spc="-150" dirty="0"/>
          </a:p>
          <a:p>
            <a:pPr algn="ctr"/>
            <a:endParaRPr lang="en-US" altLang="ko-KR" sz="1600" b="1" spc="-150" dirty="0"/>
          </a:p>
          <a:p>
            <a:pPr algn="ctr"/>
            <a:r>
              <a:rPr lang="en-US" altLang="ko-KR" sz="1600" b="1" spc="-150" dirty="0"/>
              <a:t>[</a:t>
            </a:r>
            <a:r>
              <a:rPr lang="ko-KR" altLang="en-US" sz="1600" b="1" spc="-150" dirty="0"/>
              <a:t>망고 플레이트</a:t>
            </a:r>
            <a:r>
              <a:rPr lang="en-US" altLang="ko-KR" sz="1600" b="1" spc="-150" dirty="0"/>
              <a:t>] = </a:t>
            </a:r>
            <a:r>
              <a:rPr lang="ko-KR" altLang="en-US" sz="1600" b="1" spc="-150" dirty="0"/>
              <a:t>단순 맛집 추천 기능</a:t>
            </a:r>
            <a:endParaRPr lang="en-US" altLang="ko-KR" sz="1600" b="1" spc="-150" dirty="0"/>
          </a:p>
          <a:p>
            <a:pPr algn="ctr"/>
            <a:r>
              <a:rPr lang="en-US" altLang="ko-KR" sz="1600" b="1" spc="-150" dirty="0"/>
              <a:t> [</a:t>
            </a:r>
            <a:r>
              <a:rPr lang="ko-KR" altLang="en-US" sz="1600" b="1" spc="-150" dirty="0" err="1"/>
              <a:t>식신</a:t>
            </a:r>
            <a:r>
              <a:rPr lang="en-US" altLang="ko-KR" sz="1600" b="1" spc="-150" dirty="0"/>
              <a:t>] = </a:t>
            </a:r>
            <a:r>
              <a:rPr lang="ko-KR" altLang="en-US" sz="1600" b="1" spc="-150" dirty="0"/>
              <a:t>단순 맛집 추천 </a:t>
            </a:r>
            <a:r>
              <a:rPr lang="en-US" altLang="ko-KR" sz="1600" b="1" spc="-150" dirty="0"/>
              <a:t>+ </a:t>
            </a:r>
            <a:r>
              <a:rPr lang="ko-KR" altLang="en-US" sz="1600" b="1" spc="-150" dirty="0"/>
              <a:t>예약 기능</a:t>
            </a:r>
            <a:endParaRPr lang="en-US" altLang="ko-KR" sz="1600" b="1" spc="-150" dirty="0"/>
          </a:p>
          <a:p>
            <a:pPr algn="ctr"/>
            <a:endParaRPr lang="en-US" altLang="ko-KR" b="1" spc="-150" dirty="0"/>
          </a:p>
        </p:txBody>
      </p:sp>
    </p:spTree>
    <p:extLst>
      <p:ext uri="{BB962C8B-B14F-4D97-AF65-F5344CB8AC3E}">
        <p14:creationId xmlns:p14="http://schemas.microsoft.com/office/powerpoint/2010/main" val="96220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3186697F-96F0-4D00-A0A2-9A53197D86B8}"/>
              </a:ext>
            </a:extLst>
          </p:cNvPr>
          <p:cNvGrpSpPr/>
          <p:nvPr/>
        </p:nvGrpSpPr>
        <p:grpSpPr>
          <a:xfrm>
            <a:off x="1100787" y="4213640"/>
            <a:ext cx="5103206" cy="1003299"/>
            <a:chOff x="1092200" y="1562100"/>
            <a:chExt cx="5103208" cy="1003299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61D1759-9467-4DB1-B50B-C2AC1997F470}"/>
                </a:ext>
              </a:extLst>
            </p:cNvPr>
            <p:cNvSpPr/>
            <p:nvPr/>
          </p:nvSpPr>
          <p:spPr>
            <a:xfrm>
              <a:off x="1092200" y="1562100"/>
              <a:ext cx="5003800" cy="100329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A38636C-CA04-4128-826C-BFCE24F17688}"/>
                </a:ext>
              </a:extLst>
            </p:cNvPr>
            <p:cNvSpPr txBox="1"/>
            <p:nvPr/>
          </p:nvSpPr>
          <p:spPr>
            <a:xfrm>
              <a:off x="1302722" y="1834454"/>
              <a:ext cx="4892686" cy="707886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/>
                  </a:solidFill>
                </a:rPr>
                <a:t>#</a:t>
              </a:r>
              <a:r>
                <a:rPr lang="ko-KR" altLang="en-US" sz="2000" b="1" dirty="0">
                  <a:solidFill>
                    <a:schemeClr val="tx1"/>
                  </a:solidFill>
                </a:rPr>
                <a:t>한 끼의 식사라는 목적성을 채우기 </a:t>
              </a:r>
              <a:r>
                <a:rPr lang="ko-KR" altLang="en-US" sz="2000" b="1" dirty="0" err="1">
                  <a:solidFill>
                    <a:schemeClr val="tx1"/>
                  </a:solidFill>
                </a:rPr>
                <a:t>힘듬</a:t>
              </a:r>
              <a:endParaRPr lang="ko-KR" altLang="en-US" sz="2000" spc="-300" dirty="0">
                <a:solidFill>
                  <a:schemeClr val="tx1"/>
                </a:solidFill>
                <a:latin typeface="+mn-ea"/>
              </a:endParaRPr>
            </a:p>
            <a:p>
              <a:endParaRPr lang="ko-KR" altLang="en-US" sz="20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DCAB4-D12A-4DE3-AEB7-85A3C42990B3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918C7A-3CF0-4995-B6D4-2C622973AB34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래픽 7" descr="셰프 모자 단색으로 채워진">
            <a:extLst>
              <a:ext uri="{FF2B5EF4-FFF2-40B4-BE49-F238E27FC236}">
                <a16:creationId xmlns:a16="http://schemas.microsoft.com/office/drawing/2014/main" id="{FCF23914-25B3-4ECF-8801-3F4B0B1EA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52581" y="105281"/>
            <a:ext cx="669971" cy="669971"/>
          </a:xfrm>
          <a:prstGeom prst="rect">
            <a:avLst/>
          </a:prstGeom>
          <a:effectLst>
            <a:outerShdw blurRad="12700" dist="12700" dir="2700000" algn="tl" rotWithShape="0">
              <a:schemeClr val="tx1">
                <a:lumMod val="75000"/>
                <a:lumOff val="25000"/>
                <a:alpha val="70000"/>
              </a:schemeClr>
            </a:outerShdw>
          </a:effectLst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95F4DEA0-BF0B-4408-91DD-3CF4F4DFDCBE}"/>
              </a:ext>
            </a:extLst>
          </p:cNvPr>
          <p:cNvGrpSpPr/>
          <p:nvPr/>
        </p:nvGrpSpPr>
        <p:grpSpPr>
          <a:xfrm>
            <a:off x="1092200" y="1641061"/>
            <a:ext cx="5003800" cy="1003299"/>
            <a:chOff x="1092200" y="1562100"/>
            <a:chExt cx="5003800" cy="100329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DD8AC20-0B23-4649-A5E1-F75449CEDC71}"/>
                </a:ext>
              </a:extLst>
            </p:cNvPr>
            <p:cNvSpPr/>
            <p:nvPr/>
          </p:nvSpPr>
          <p:spPr>
            <a:xfrm>
              <a:off x="1092200" y="1562100"/>
              <a:ext cx="5003800" cy="100329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E678BA4-3538-4D02-B240-36DF6E37B2AF}"/>
                </a:ext>
              </a:extLst>
            </p:cNvPr>
            <p:cNvSpPr txBox="1"/>
            <p:nvPr/>
          </p:nvSpPr>
          <p:spPr>
            <a:xfrm>
              <a:off x="1302722" y="1834454"/>
              <a:ext cx="4610558" cy="707886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/>
                  </a:solidFill>
                </a:rPr>
                <a:t>#</a:t>
              </a:r>
              <a:r>
                <a:rPr lang="ko-KR" altLang="en-US" sz="2000" b="1" spc="-300" dirty="0">
                  <a:solidFill>
                    <a:schemeClr val="tx1"/>
                  </a:solidFill>
                  <a:latin typeface="+mn-ea"/>
                </a:rPr>
                <a:t>다양한 이유로 쉽게 만날 수 없는 주변 사람들</a:t>
              </a:r>
            </a:p>
            <a:p>
              <a:endParaRPr lang="ko-KR" altLang="en-US" sz="2000" b="1" dirty="0">
                <a:solidFill>
                  <a:schemeClr val="tx1"/>
                </a:solidFill>
              </a:endParaRPr>
            </a:p>
          </p:txBody>
        </p:sp>
      </p:grpSp>
      <p:pic>
        <p:nvPicPr>
          <p:cNvPr id="37" name="그림 36">
            <a:extLst>
              <a:ext uri="{FF2B5EF4-FFF2-40B4-BE49-F238E27FC236}">
                <a16:creationId xmlns:a16="http://schemas.microsoft.com/office/drawing/2014/main" id="{1DFF391B-D0F5-4609-A0C5-BBA125A450E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5999" cy="6858000"/>
          </a:xfrm>
          <a:prstGeom prst="rect">
            <a:avLst/>
          </a:prstGeom>
          <a:solidFill>
            <a:srgbClr val="000000">
              <a:alpha val="50196"/>
            </a:srgbClr>
          </a:solidFill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181750C0-E9AC-416C-9C22-BC9BFBEEE5B9}"/>
              </a:ext>
            </a:extLst>
          </p:cNvPr>
          <p:cNvGrpSpPr/>
          <p:nvPr/>
        </p:nvGrpSpPr>
        <p:grpSpPr>
          <a:xfrm>
            <a:off x="1092200" y="2927350"/>
            <a:ext cx="5003800" cy="1003299"/>
            <a:chOff x="1092200" y="1562100"/>
            <a:chExt cx="5003800" cy="1003299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9B58F329-85A3-4D72-8679-A959295D0F78}"/>
                </a:ext>
              </a:extLst>
            </p:cNvPr>
            <p:cNvSpPr/>
            <p:nvPr/>
          </p:nvSpPr>
          <p:spPr>
            <a:xfrm>
              <a:off x="1092200" y="1562100"/>
              <a:ext cx="5003800" cy="100329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99FE16D-2B00-4E80-A766-155797D6F0CD}"/>
                </a:ext>
              </a:extLst>
            </p:cNvPr>
            <p:cNvSpPr txBox="1"/>
            <p:nvPr/>
          </p:nvSpPr>
          <p:spPr>
            <a:xfrm>
              <a:off x="1302722" y="1834454"/>
              <a:ext cx="3669594" cy="707886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/>
                  </a:solidFill>
                </a:rPr>
                <a:t>#2</a:t>
              </a:r>
              <a:r>
                <a:rPr lang="ko-KR" altLang="en-US" sz="2000" b="1" dirty="0">
                  <a:solidFill>
                    <a:schemeClr val="tx1"/>
                  </a:solidFill>
                </a:rPr>
                <a:t>인 이상 주문 가능한 가게들</a:t>
              </a:r>
              <a:endParaRPr lang="ko-KR" altLang="en-US" sz="2000" spc="-300" dirty="0">
                <a:solidFill>
                  <a:schemeClr val="tx1"/>
                </a:solidFill>
                <a:latin typeface="+mn-ea"/>
              </a:endParaRPr>
            </a:p>
            <a:p>
              <a:endParaRPr lang="ko-KR" altLang="en-US" sz="2000" b="1" dirty="0">
                <a:solidFill>
                  <a:schemeClr val="tx1"/>
                </a:solidFill>
              </a:endParaRPr>
            </a:p>
          </p:txBody>
        </p:sp>
      </p:grpSp>
      <p:pic>
        <p:nvPicPr>
          <p:cNvPr id="24" name="그림 23">
            <a:extLst>
              <a:ext uri="{FF2B5EF4-FFF2-40B4-BE49-F238E27FC236}">
                <a16:creationId xmlns:a16="http://schemas.microsoft.com/office/drawing/2014/main" id="{175D2D68-0F0A-47A0-A57F-A225894992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62" b="762"/>
          <a:stretch/>
        </p:blipFill>
        <p:spPr>
          <a:xfrm>
            <a:off x="7527325" y="1969295"/>
            <a:ext cx="4445808" cy="2281554"/>
          </a:xfrm>
          <a:prstGeom prst="roundRect">
            <a:avLst>
              <a:gd name="adj" fmla="val 6721"/>
            </a:avLst>
          </a:prstGeom>
          <a:ln>
            <a:noFill/>
          </a:ln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D81F46F2-7FC3-4465-864C-4B1DFB21A6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770" y="852830"/>
            <a:ext cx="3044659" cy="4489191"/>
          </a:xfrm>
          <a:prstGeom prst="roundRect">
            <a:avLst>
              <a:gd name="adj" fmla="val 4346"/>
            </a:avLst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B4707106-FEA9-4551-9F52-0AFFBA220C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6881" y="3833434"/>
            <a:ext cx="5262229" cy="2863956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0861A0C6-DA78-4403-ABB5-AB7CEE07A355}"/>
              </a:ext>
            </a:extLst>
          </p:cNvPr>
          <p:cNvGrpSpPr/>
          <p:nvPr/>
        </p:nvGrpSpPr>
        <p:grpSpPr>
          <a:xfrm>
            <a:off x="1100787" y="5489293"/>
            <a:ext cx="5003800" cy="1003299"/>
            <a:chOff x="1092200" y="1562100"/>
            <a:chExt cx="5003800" cy="1003299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F702A72A-AC18-481F-86F5-A16CDA94F8A3}"/>
                </a:ext>
              </a:extLst>
            </p:cNvPr>
            <p:cNvSpPr/>
            <p:nvPr/>
          </p:nvSpPr>
          <p:spPr>
            <a:xfrm>
              <a:off x="1092200" y="1562100"/>
              <a:ext cx="5003800" cy="100329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2AE9BCC-51B5-471D-A996-86AF174E834F}"/>
                </a:ext>
              </a:extLst>
            </p:cNvPr>
            <p:cNvSpPr txBox="1"/>
            <p:nvPr/>
          </p:nvSpPr>
          <p:spPr>
            <a:xfrm>
              <a:off x="1302722" y="1834454"/>
              <a:ext cx="2828018" cy="707886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/>
                  </a:solidFill>
                </a:rPr>
                <a:t>#</a:t>
              </a:r>
              <a:r>
                <a:rPr lang="ko-KR" altLang="en-US" sz="2000" b="1" dirty="0" err="1">
                  <a:solidFill>
                    <a:schemeClr val="tx1"/>
                  </a:solidFill>
                </a:rPr>
                <a:t>혼밥을</a:t>
              </a:r>
              <a:r>
                <a:rPr lang="ko-KR" altLang="en-US" sz="2000" b="1" dirty="0">
                  <a:solidFill>
                    <a:schemeClr val="tx1"/>
                  </a:solidFill>
                </a:rPr>
                <a:t> 꺼려하는 인원</a:t>
              </a:r>
              <a:endParaRPr lang="ko-KR" altLang="en-US" sz="2000" spc="-300" dirty="0">
                <a:solidFill>
                  <a:schemeClr val="tx1"/>
                </a:solidFill>
                <a:latin typeface="+mn-ea"/>
              </a:endParaRPr>
            </a:p>
            <a:p>
              <a:endParaRPr lang="ko-KR" altLang="en-US" sz="20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755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DCAB4-D12A-4DE3-AEB7-85A3C42990B3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918C7A-3CF0-4995-B6D4-2C622973AB34}"/>
              </a:ext>
            </a:extLst>
          </p:cNvPr>
          <p:cNvSpPr txBox="1"/>
          <p:nvPr/>
        </p:nvSpPr>
        <p:spPr>
          <a:xfrm>
            <a:off x="1318087" y="51325"/>
            <a:ext cx="146706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  <a:p>
            <a:endParaRPr lang="ko-KR" altLang="en-US" sz="2800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33235356-69D5-4034-A057-6EE7555EAAFA}"/>
              </a:ext>
            </a:extLst>
          </p:cNvPr>
          <p:cNvSpPr/>
          <p:nvPr/>
        </p:nvSpPr>
        <p:spPr>
          <a:xfrm>
            <a:off x="876941" y="1944245"/>
            <a:ext cx="2896486" cy="2896486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12B937D-D8E0-4246-B084-105437E6667A}"/>
              </a:ext>
            </a:extLst>
          </p:cNvPr>
          <p:cNvSpPr/>
          <p:nvPr/>
        </p:nvSpPr>
        <p:spPr>
          <a:xfrm>
            <a:off x="4686941" y="1944245"/>
            <a:ext cx="2896486" cy="2896486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8A3E022-7941-4334-8E7A-BB213D05143E}"/>
              </a:ext>
            </a:extLst>
          </p:cNvPr>
          <p:cNvSpPr/>
          <p:nvPr/>
        </p:nvSpPr>
        <p:spPr>
          <a:xfrm>
            <a:off x="8496941" y="1944245"/>
            <a:ext cx="2896486" cy="2896486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래픽 15" descr="거품기 단색으로 채워진">
            <a:extLst>
              <a:ext uri="{FF2B5EF4-FFF2-40B4-BE49-F238E27FC236}">
                <a16:creationId xmlns:a16="http://schemas.microsoft.com/office/drawing/2014/main" id="{847EF3A6-A9C8-4280-A9FD-14E6970BD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48589" y="2455318"/>
            <a:ext cx="1846983" cy="1846983"/>
          </a:xfrm>
          <a:prstGeom prst="rect">
            <a:avLst/>
          </a:prstGeom>
        </p:spPr>
      </p:pic>
      <p:pic>
        <p:nvPicPr>
          <p:cNvPr id="17" name="그래픽 16" descr="여성 요리사 단색으로 채워진">
            <a:extLst>
              <a:ext uri="{FF2B5EF4-FFF2-40B4-BE49-F238E27FC236}">
                <a16:creationId xmlns:a16="http://schemas.microsoft.com/office/drawing/2014/main" id="{CE2BA5AA-2671-4A3B-989D-6A1C826264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3118" y="2468018"/>
            <a:ext cx="1921964" cy="1921964"/>
          </a:xfrm>
          <a:prstGeom prst="rect">
            <a:avLst/>
          </a:prstGeom>
        </p:spPr>
      </p:pic>
      <p:pic>
        <p:nvPicPr>
          <p:cNvPr id="18" name="그래픽 17" descr="연어알 초밥 단색으로 채워진">
            <a:extLst>
              <a:ext uri="{FF2B5EF4-FFF2-40B4-BE49-F238E27FC236}">
                <a16:creationId xmlns:a16="http://schemas.microsoft.com/office/drawing/2014/main" id="{DDD76F32-0B7F-49A7-90E9-3618C3D12E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74116" y="2321420"/>
            <a:ext cx="2142136" cy="21421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7F90E45-7EFC-4A6E-AF9A-035B5C8380B9}"/>
              </a:ext>
            </a:extLst>
          </p:cNvPr>
          <p:cNvSpPr txBox="1"/>
          <p:nvPr/>
        </p:nvSpPr>
        <p:spPr>
          <a:xfrm>
            <a:off x="763497" y="5351804"/>
            <a:ext cx="3017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한끼의 식사를 위한 모임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57FD2E-5E1E-4EC7-9C93-E847A2DBE866}"/>
              </a:ext>
            </a:extLst>
          </p:cNvPr>
          <p:cNvSpPr txBox="1"/>
          <p:nvPr/>
        </p:nvSpPr>
        <p:spPr>
          <a:xfrm>
            <a:off x="4270846" y="5351803"/>
            <a:ext cx="36984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원하는 시간대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메뉴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다양한</a:t>
            </a:r>
            <a:endParaRPr lang="en-US" altLang="ko-KR" sz="2400" spc="-300" dirty="0"/>
          </a:p>
          <a:p>
            <a:pPr algn="ctr"/>
            <a:r>
              <a:rPr lang="ko-KR" altLang="en-US" sz="2400" spc="-300" dirty="0"/>
              <a:t>이벤트를 통한 유저 참여 유도</a:t>
            </a:r>
            <a:endParaRPr lang="en-US" altLang="ko-KR" sz="2400" spc="-3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CC57F1E-3D5E-4B72-844F-91E18F5A1737}"/>
              </a:ext>
            </a:extLst>
          </p:cNvPr>
          <p:cNvSpPr txBox="1"/>
          <p:nvPr/>
        </p:nvSpPr>
        <p:spPr>
          <a:xfrm>
            <a:off x="8288743" y="5351802"/>
            <a:ext cx="33586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리뷰와 </a:t>
            </a:r>
            <a:r>
              <a:rPr lang="ko-KR" altLang="en-US" sz="2400" spc="-300" dirty="0" err="1"/>
              <a:t>피드</a:t>
            </a:r>
            <a:r>
              <a:rPr lang="ko-KR" altLang="en-US" sz="2400" spc="-300" dirty="0"/>
              <a:t> 게시판을 통한</a:t>
            </a:r>
            <a:endParaRPr lang="en-US" altLang="ko-KR" sz="2400" spc="-300" dirty="0"/>
          </a:p>
          <a:p>
            <a:pPr algn="ctr"/>
            <a:r>
              <a:rPr lang="ko-KR" altLang="en-US" sz="2400" spc="-300" dirty="0"/>
              <a:t>유저 간의 소통</a:t>
            </a:r>
          </a:p>
        </p:txBody>
      </p:sp>
    </p:spTree>
    <p:extLst>
      <p:ext uri="{BB962C8B-B14F-4D97-AF65-F5344CB8AC3E}">
        <p14:creationId xmlns:p14="http://schemas.microsoft.com/office/powerpoint/2010/main" val="205782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875861" y="4720763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27297" y="4701699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6D7C9A-CD8A-45DF-AC96-6B2535D50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76" y="1341852"/>
            <a:ext cx="5205417" cy="4679949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90DC845-A04E-4D30-959D-BB2BED49F580}"/>
              </a:ext>
            </a:extLst>
          </p:cNvPr>
          <p:cNvSpPr/>
          <p:nvPr/>
        </p:nvSpPr>
        <p:spPr>
          <a:xfrm>
            <a:off x="6572570" y="1663120"/>
            <a:ext cx="5057775" cy="78376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원하는 정보를 시각적으로 빠르게 확인 가능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E624E4-0536-4786-AFBB-5CA8EE638AD3}"/>
              </a:ext>
            </a:extLst>
          </p:cNvPr>
          <p:cNvSpPr/>
          <p:nvPr/>
        </p:nvSpPr>
        <p:spPr>
          <a:xfrm>
            <a:off x="6564948" y="5248811"/>
            <a:ext cx="5057775" cy="78376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다양한 광고 영역을 통한 광고 수익 창출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2F93D8B-FA34-4899-B80C-B0AC3DC87B5A}"/>
              </a:ext>
            </a:extLst>
          </p:cNvPr>
          <p:cNvSpPr/>
          <p:nvPr/>
        </p:nvSpPr>
        <p:spPr>
          <a:xfrm>
            <a:off x="6572568" y="4121082"/>
            <a:ext cx="5057775" cy="78376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사용과 접근이 손쉬운 </a:t>
            </a:r>
            <a:r>
              <a:rPr lang="en-US" altLang="ko-KR" b="1" dirty="0">
                <a:solidFill>
                  <a:schemeClr val="tx1"/>
                </a:solidFill>
              </a:rPr>
              <a:t>UI/UX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C6971EFA-EBBC-48E6-930A-8ED80E2E3BE9}"/>
              </a:ext>
            </a:extLst>
          </p:cNvPr>
          <p:cNvSpPr/>
          <p:nvPr/>
        </p:nvSpPr>
        <p:spPr>
          <a:xfrm>
            <a:off x="6572568" y="2898064"/>
            <a:ext cx="5057775" cy="78376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타겟 유저의 </a:t>
            </a:r>
            <a:r>
              <a:rPr lang="en-US" altLang="ko-KR" b="1" dirty="0">
                <a:solidFill>
                  <a:schemeClr val="tx1"/>
                </a:solidFill>
              </a:rPr>
              <a:t>Needs</a:t>
            </a:r>
            <a:r>
              <a:rPr lang="ko-KR" altLang="en-US" b="1" dirty="0">
                <a:solidFill>
                  <a:schemeClr val="tx1"/>
                </a:solidFill>
              </a:rPr>
              <a:t>를 충족시킬 수 있는 기능</a:t>
            </a:r>
          </a:p>
        </p:txBody>
      </p:sp>
    </p:spTree>
    <p:extLst>
      <p:ext uri="{BB962C8B-B14F-4D97-AF65-F5344CB8AC3E}">
        <p14:creationId xmlns:p14="http://schemas.microsoft.com/office/powerpoint/2010/main" val="422453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1702004" y="4183191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3127844" y="4214941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4643965" y="4214941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9BCED4-6B82-417D-906D-A846D232CF0C}"/>
              </a:ext>
            </a:extLst>
          </p:cNvPr>
          <p:cNvSpPr txBox="1"/>
          <p:nvPr/>
        </p:nvSpPr>
        <p:spPr>
          <a:xfrm>
            <a:off x="858208" y="5783077"/>
            <a:ext cx="8190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간편하게 같이 식사할 인원을 구하고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참가할 수 있는 </a:t>
            </a:r>
            <a:r>
              <a:rPr lang="ko-KR" altLang="en-US" sz="2400" b="1" spc="-300" dirty="0"/>
              <a:t>파티 모집 기능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5EA54F9-CF90-4B0C-B665-177E096B31C0}"/>
              </a:ext>
            </a:extLst>
          </p:cNvPr>
          <p:cNvGrpSpPr/>
          <p:nvPr/>
        </p:nvGrpSpPr>
        <p:grpSpPr>
          <a:xfrm>
            <a:off x="7222834" y="1196050"/>
            <a:ext cx="4519732" cy="2532826"/>
            <a:chOff x="6999168" y="1467674"/>
            <a:chExt cx="5069007" cy="3675785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D1C89244-0FD2-4D4C-A75E-730109C1AA2A}"/>
                </a:ext>
              </a:extLst>
            </p:cNvPr>
            <p:cNvSpPr/>
            <p:nvPr/>
          </p:nvSpPr>
          <p:spPr>
            <a:xfrm>
              <a:off x="6999168" y="1467674"/>
              <a:ext cx="5069007" cy="3675785"/>
            </a:xfrm>
            <a:prstGeom prst="roundRect">
              <a:avLst>
                <a:gd name="adj" fmla="val 5611"/>
              </a:avLst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781EB18-B29D-4D25-9DDB-A948564E595E}"/>
                </a:ext>
              </a:extLst>
            </p:cNvPr>
            <p:cNvSpPr/>
            <p:nvPr/>
          </p:nvSpPr>
          <p:spPr>
            <a:xfrm>
              <a:off x="8893972" y="4629122"/>
              <a:ext cx="393700" cy="1397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537109E-CB84-45E1-84B7-8EFBEBA3BE76}"/>
                </a:ext>
              </a:extLst>
            </p:cNvPr>
            <p:cNvSpPr/>
            <p:nvPr/>
          </p:nvSpPr>
          <p:spPr>
            <a:xfrm>
              <a:off x="7093684" y="4292600"/>
              <a:ext cx="393700" cy="1397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CFDF1AFE-F4F2-43AC-BD8C-9DBBC67C2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11667" y="1819217"/>
              <a:ext cx="4762594" cy="1088359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D56F79B-772F-4663-BC6C-860CA359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48578" y="3074556"/>
              <a:ext cx="4488772" cy="1694266"/>
            </a:xfrm>
            <a:prstGeom prst="rect">
              <a:avLst/>
            </a:prstGeom>
          </p:spPr>
        </p:pic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F659B34-9196-4F8B-9C21-B104AEEB115C}"/>
              </a:ext>
            </a:extLst>
          </p:cNvPr>
          <p:cNvSpPr/>
          <p:nvPr/>
        </p:nvSpPr>
        <p:spPr>
          <a:xfrm>
            <a:off x="6160086" y="420713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B568B06-F480-42F6-A1D6-C8E115546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0928" y="2967229"/>
            <a:ext cx="3878117" cy="2694721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A322A12D-B833-46AE-BA8E-8E780D6E0B62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3947393-2EAB-4451-A38B-A87768B88801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51D7278-71EC-408F-904F-AD30F1F077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3059" y="1326676"/>
            <a:ext cx="5211237" cy="3776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9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1393</TotalTime>
  <Words>977</Words>
  <Application>Microsoft Office PowerPoint</Application>
  <PresentationFormat>와이드스크린</PresentationFormat>
  <Paragraphs>232</Paragraphs>
  <Slides>33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bongchun Heo</dc:creator>
  <cp:lastModifiedBy>bongchun Heo</cp:lastModifiedBy>
  <cp:revision>90</cp:revision>
  <dcterms:created xsi:type="dcterms:W3CDTF">2022-11-23T15:40:19Z</dcterms:created>
  <dcterms:modified xsi:type="dcterms:W3CDTF">2022-12-05T15:53:25Z</dcterms:modified>
</cp:coreProperties>
</file>

<file path=docProps/thumbnail.jpeg>
</file>